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1" r:id="rId4"/>
    <p:sldId id="293" r:id="rId5"/>
    <p:sldId id="271" r:id="rId6"/>
    <p:sldId id="294" r:id="rId7"/>
    <p:sldId id="295" r:id="rId8"/>
    <p:sldId id="266" r:id="rId9"/>
    <p:sldId id="267" r:id="rId10"/>
    <p:sldId id="268" r:id="rId11"/>
    <p:sldId id="269" r:id="rId12"/>
    <p:sldId id="270" r:id="rId13"/>
    <p:sldId id="272" r:id="rId14"/>
    <p:sldId id="318" r:id="rId15"/>
    <p:sldId id="263" r:id="rId16"/>
    <p:sldId id="297" r:id="rId17"/>
    <p:sldId id="298" r:id="rId18"/>
    <p:sldId id="316" r:id="rId19"/>
    <p:sldId id="276" r:id="rId20"/>
    <p:sldId id="277" r:id="rId21"/>
    <p:sldId id="299" r:id="rId22"/>
    <p:sldId id="300" r:id="rId23"/>
    <p:sldId id="301" r:id="rId24"/>
    <p:sldId id="302" r:id="rId25"/>
    <p:sldId id="303" r:id="rId26"/>
    <p:sldId id="278" r:id="rId27"/>
    <p:sldId id="304" r:id="rId28"/>
    <p:sldId id="264" r:id="rId29"/>
    <p:sldId id="280" r:id="rId30"/>
    <p:sldId id="305" r:id="rId31"/>
    <p:sldId id="281" r:id="rId32"/>
    <p:sldId id="306" r:id="rId33"/>
    <p:sldId id="282" r:id="rId34"/>
    <p:sldId id="307" r:id="rId35"/>
    <p:sldId id="317" r:id="rId36"/>
    <p:sldId id="283" r:id="rId37"/>
    <p:sldId id="265" r:id="rId38"/>
    <p:sldId id="284" r:id="rId39"/>
    <p:sldId id="308" r:id="rId40"/>
    <p:sldId id="286" r:id="rId41"/>
    <p:sldId id="285" r:id="rId42"/>
    <p:sldId id="309" r:id="rId43"/>
    <p:sldId id="310" r:id="rId44"/>
    <p:sldId id="311" r:id="rId45"/>
    <p:sldId id="312" r:id="rId46"/>
    <p:sldId id="289" r:id="rId47"/>
    <p:sldId id="292" r:id="rId48"/>
    <p:sldId id="291" r:id="rId49"/>
    <p:sldId id="313" r:id="rId50"/>
    <p:sldId id="315" r:id="rId51"/>
    <p:sldId id="273" r:id="rId52"/>
    <p:sldId id="275" r:id="rId53"/>
    <p:sldId id="287" r:id="rId54"/>
    <p:sldId id="288" r:id="rId55"/>
    <p:sldId id="31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56"/>
    <p:restoredTop sz="94646"/>
  </p:normalViewPr>
  <p:slideViewPr>
    <p:cSldViewPr snapToGrid="0">
      <p:cViewPr varScale="1">
        <p:scale>
          <a:sx n="103" d="100"/>
          <a:sy n="103" d="100"/>
        </p:scale>
        <p:origin x="2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8781-0CAA-43FB-7DBF-8773C9D0E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B9349-95B6-999C-20CA-4CFFCC880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84C02-24B9-5BD4-8D28-68E77321D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9DDAF-BA84-1883-0BD1-FE135970C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60F9F-DACF-FBFA-8B52-DCDC756B5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9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FF5F1-B473-ACE4-FE55-1C5519809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B49B9D-531D-1C0D-28F6-59A8C13F7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EEC3-2858-0B20-3EB2-550853CCC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D8CA4-B7D8-1A6F-CA17-59B305C9D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1DD40-FF62-7E3F-1FD6-C65FCF0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0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7BFAD-5FB8-99DB-D2B7-A5289A2AD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0F27D-1186-01B4-47C3-E64BDB0E7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A667D-6E16-9B4D-939F-D5CB5D8E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FDDCE-341E-6039-A2EE-95188A78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06CF8-CB56-DC54-C6CF-48914C45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9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B781F-3BBF-149E-FC91-30D2E5DF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8201F-92C0-2F31-D6EF-A0B0E985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E957-C697-EACE-AA65-4E3CEA421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D219A-670E-F028-ECEF-AAF09D07F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557A6-7753-8CB7-8B76-E8FC7D3C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5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139D7-9F88-D80E-67DA-1AC50166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52E04-A39F-3C6D-03A4-1F8CA5605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1DDF2-E37F-0313-CC90-D5878602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0E924-84A9-6CDA-84AB-9F4D4149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6A959-5560-E2E3-5956-C899F10D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5293-A942-739E-05BC-B3A60283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1DD8-BBE8-6372-5C6C-BDB8B913E0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B178F-0D4B-F3D9-EB96-41E3295D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16CF7-2B70-E7ED-5DA9-5225C072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97C46-7BB8-C556-EE44-631DC76C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6CF63-D01C-16FA-7583-7E82D43C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8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0DBD-AC77-37A1-E467-0F8675AD8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901B3-C70F-E2C2-E499-89862CD06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A796-5731-69FC-C3F9-8FC83A2DF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B1173-C856-4885-BC67-DC09822B95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99B46E-6E45-CE0D-B67A-1EDBA3BC3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A68684-AB46-AD45-98E1-0399B95D1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C0753A-A399-4693-5E64-67E95DCDF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BA393-B96F-7C48-76E1-E431B421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8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BFD82-FEE7-58D9-2C30-6E7168B70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ED23A-1E77-9DD6-6214-19F4671C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A0BA7-87CB-E9F5-B779-16E4FE74C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2BFA3-EF8D-0A7D-E9FC-FF8DC82D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7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F83BCB-985E-669E-5710-ECDFD370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99B0B-FF09-8E2E-2E33-1E88B9A9A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ADD39-81B1-3A56-DE05-B94A8549E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5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DC62-EA09-D666-FE77-B02429AB7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656CF-6892-91B3-D798-29D007F88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C1A2C-218C-70D4-A228-1BDE797EF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11FC5-60C5-AFCA-73DC-CE02BE76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C7193-532C-7F6E-66BB-EE144B82E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F08AD6-4265-6C48-6AC1-9A300487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0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48B04-F59A-3D69-7F0D-B7C941258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1959E-C461-9CC9-29BC-33B05B53B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55872-0627-28B4-C7D2-E02CDEA46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B9587-BFA4-7745-BF67-3CBA153A7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E9CF3-4DE8-B2EE-2532-3CDD5B6C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CA565-9066-F002-2CEA-06526BC7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80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91626-35A4-413C-9C33-8F091447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1E8E0-16DB-B9CF-E836-94F8E3E1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D16C7-EF06-ECF4-F33F-547071E72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AB634D-88D0-6144-B3F6-57B301BD0FC0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B54A9-DD17-270E-A8DE-24B19113A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03CC4-C8E6-8651-C5EB-5162F71758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17A47F-BE1D-CE4C-AD2C-152F991976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8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tags" Target="../tags/tag4.xml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21.png"/><Relationship Id="rId3" Type="http://schemas.openxmlformats.org/officeDocument/2006/relationships/tags" Target="../tags/tag39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20.png"/><Relationship Id="rId2" Type="http://schemas.openxmlformats.org/officeDocument/2006/relationships/tags" Target="../tags/tag38.xml"/><Relationship Id="rId16" Type="http://schemas.openxmlformats.org/officeDocument/2006/relationships/image" Target="../media/image7.jpg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22.png"/><Relationship Id="rId4" Type="http://schemas.openxmlformats.org/officeDocument/2006/relationships/tags" Target="../tags/tag40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24.png"/><Relationship Id="rId3" Type="http://schemas.openxmlformats.org/officeDocument/2006/relationships/tags" Target="../tags/tag4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23.png"/><Relationship Id="rId2" Type="http://schemas.openxmlformats.org/officeDocument/2006/relationships/tags" Target="../tags/tag42.xml"/><Relationship Id="rId16" Type="http://schemas.openxmlformats.org/officeDocument/2006/relationships/image" Target="../media/image7.jpg"/><Relationship Id="rId1" Type="http://schemas.openxmlformats.org/officeDocument/2006/relationships/tags" Target="../tags/tag4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25.png"/><Relationship Id="rId4" Type="http://schemas.openxmlformats.org/officeDocument/2006/relationships/tags" Target="../tags/tag44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1.xml"/><Relationship Id="rId7" Type="http://schemas.microsoft.com/office/2007/relationships/hdphoto" Target="../media/hdphoto4.wdp"/><Relationship Id="rId12" Type="http://schemas.openxmlformats.org/officeDocument/2006/relationships/image" Target="../media/image2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.png"/><Relationship Id="rId11" Type="http://schemas.openxmlformats.org/officeDocument/2006/relationships/image" Target="../media/image250.png"/><Relationship Id="rId5" Type="http://schemas.microsoft.com/office/2007/relationships/hdphoto" Target="../media/hdphoto3.wdp"/><Relationship Id="rId15" Type="http://schemas.openxmlformats.org/officeDocument/2006/relationships/image" Target="../media/image28.png"/><Relationship Id="rId10" Type="http://schemas.openxmlformats.org/officeDocument/2006/relationships/image" Target="../media/image7.jp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tags" Target="../tags/tag50.xml"/><Relationship Id="rId7" Type="http://schemas.openxmlformats.org/officeDocument/2006/relationships/image" Target="../media/image3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5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0.png"/><Relationship Id="rId10" Type="http://schemas.openxmlformats.org/officeDocument/2006/relationships/image" Target="../media/image3.png"/><Relationship Id="rId4" Type="http://schemas.openxmlformats.org/officeDocument/2006/relationships/tags" Target="../tags/tag54.xml"/><Relationship Id="rId9" Type="http://schemas.microsoft.com/office/2007/relationships/hdphoto" Target="../media/hdphoto2.wdp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5" Type="http://schemas.openxmlformats.org/officeDocument/2006/relationships/image" Target="../media/image3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7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tags" Target="../tags/tag8.xml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9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tags" Target="../tags/tag65.xml"/><Relationship Id="rId7" Type="http://schemas.openxmlformats.org/officeDocument/2006/relationships/image" Target="../media/image29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8.xml"/><Relationship Id="rId7" Type="http://schemas.openxmlformats.org/officeDocument/2006/relationships/image" Target="../media/image32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71.xml"/><Relationship Id="rId7" Type="http://schemas.openxmlformats.org/officeDocument/2006/relationships/image" Target="../media/image34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74.xml"/><Relationship Id="rId7" Type="http://schemas.openxmlformats.org/officeDocument/2006/relationships/image" Target="../media/image29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80.xml"/><Relationship Id="rId7" Type="http://schemas.microsoft.com/office/2007/relationships/hdphoto" Target="../media/hdphoto3.wdp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84.xml"/><Relationship Id="rId7" Type="http://schemas.openxmlformats.org/officeDocument/2006/relationships/image" Target="../media/image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87.xml"/><Relationship Id="rId7" Type="http://schemas.openxmlformats.org/officeDocument/2006/relationships/image" Target="../media/image2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11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tags" Target="../tags/tag12.xml"/><Relationship Id="rId9" Type="http://schemas.microsoft.com/office/2007/relationships/hdphoto" Target="../media/hdphoto2.wdp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0.xml"/><Relationship Id="rId7" Type="http://schemas.openxmlformats.org/officeDocument/2006/relationships/image" Target="../media/image40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93.xml"/><Relationship Id="rId7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96.xml"/><Relationship Id="rId7" Type="http://schemas.openxmlformats.org/officeDocument/2006/relationships/image" Target="../media/image2.png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99.xml"/><Relationship Id="rId7" Type="http://schemas.openxmlformats.org/officeDocument/2006/relationships/image" Target="../media/image2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20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tags" Target="../tags/tag102.xml"/><Relationship Id="rId7" Type="http://schemas.openxmlformats.org/officeDocument/2006/relationships/image" Target="../media/image2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45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5.xml"/><Relationship Id="rId7" Type="http://schemas.microsoft.com/office/2007/relationships/hdphoto" Target="../media/hdphoto1.wdp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1.png"/><Relationship Id="rId4" Type="http://schemas.openxmlformats.org/officeDocument/2006/relationships/tags" Target="../tags/tag106.xml"/><Relationship Id="rId9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9.xml"/><Relationship Id="rId7" Type="http://schemas.microsoft.com/office/2007/relationships/hdphoto" Target="../media/hdphoto1.wdp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1.png"/><Relationship Id="rId4" Type="http://schemas.openxmlformats.org/officeDocument/2006/relationships/tags" Target="../tags/tag110.xml"/><Relationship Id="rId9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11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tags" Target="../tags/tag114.xml"/><Relationship Id="rId9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5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15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tags" Target="../tags/tag16.xml"/><Relationship Id="rId9" Type="http://schemas.microsoft.com/office/2007/relationships/hdphoto" Target="../media/hdphoto2.wdp"/><Relationship Id="rId1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Relationship Id="rId5" Type="http://schemas.openxmlformats.org/officeDocument/2006/relationships/image" Target="../media/image500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Relationship Id="rId5" Type="http://schemas.openxmlformats.org/officeDocument/2006/relationships/image" Target="../media/image510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10.png"/><Relationship Id="rId3" Type="http://schemas.openxmlformats.org/officeDocument/2006/relationships/tags" Target="../tags/tag19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18.xml"/><Relationship Id="rId16" Type="http://schemas.openxmlformats.org/officeDocument/2006/relationships/image" Target="../media/image7.jpg"/><Relationship Id="rId20" Type="http://schemas.openxmlformats.org/officeDocument/2006/relationships/image" Target="../media/image12.png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11.png"/><Relationship Id="rId4" Type="http://schemas.openxmlformats.org/officeDocument/2006/relationships/tags" Target="../tags/tag20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126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30.png"/><Relationship Id="rId10" Type="http://schemas.openxmlformats.org/officeDocument/2006/relationships/image" Target="../media/image3.png"/><Relationship Id="rId4" Type="http://schemas.openxmlformats.org/officeDocument/2006/relationships/tags" Target="../tags/tag127.xml"/><Relationship Id="rId9" Type="http://schemas.microsoft.com/office/2007/relationships/hdphoto" Target="../media/hdphoto2.wdp"/><Relationship Id="rId1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3" Type="http://schemas.openxmlformats.org/officeDocument/2006/relationships/tags" Target="../tags/tag130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tags" Target="../tags/tag129.xml"/><Relationship Id="rId16" Type="http://schemas.openxmlformats.org/officeDocument/2006/relationships/image" Target="../media/image580.png"/><Relationship Id="rId1" Type="http://schemas.openxmlformats.org/officeDocument/2006/relationships/tags" Target="../tags/tag128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570.png"/><Relationship Id="rId10" Type="http://schemas.openxmlformats.org/officeDocument/2006/relationships/image" Target="../media/image3.png"/><Relationship Id="rId4" Type="http://schemas.openxmlformats.org/officeDocument/2006/relationships/tags" Target="../tags/tag131.xml"/><Relationship Id="rId9" Type="http://schemas.microsoft.com/office/2007/relationships/hdphoto" Target="../media/hdphoto2.wdp"/><Relationship Id="rId14" Type="http://schemas.openxmlformats.org/officeDocument/2006/relationships/image" Target="../media/image5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17" Type="http://schemas.openxmlformats.org/officeDocument/2006/relationships/image" Target="../media/image6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61.png"/><Relationship Id="rId1" Type="http://schemas.openxmlformats.org/officeDocument/2006/relationships/tags" Target="../tags/tag132.xml"/><Relationship Id="rId15" Type="http://schemas.openxmlformats.org/officeDocument/2006/relationships/image" Target="../media/image60.png"/><Relationship Id="rId4" Type="http://schemas.microsoft.com/office/2007/relationships/hdphoto" Target="../media/hdphoto1.wdp"/><Relationship Id="rId1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10.png"/><Relationship Id="rId3" Type="http://schemas.openxmlformats.org/officeDocument/2006/relationships/tags" Target="../tags/tag23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22.xml"/><Relationship Id="rId16" Type="http://schemas.openxmlformats.org/officeDocument/2006/relationships/image" Target="../media/image7.jpg"/><Relationship Id="rId20" Type="http://schemas.openxmlformats.org/officeDocument/2006/relationships/image" Target="../media/image12.png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13.png"/><Relationship Id="rId4" Type="http://schemas.openxmlformats.org/officeDocument/2006/relationships/tags" Target="../tags/tag24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10.png"/><Relationship Id="rId3" Type="http://schemas.openxmlformats.org/officeDocument/2006/relationships/tags" Target="../tags/tag27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26.xml"/><Relationship Id="rId16" Type="http://schemas.openxmlformats.org/officeDocument/2006/relationships/image" Target="../media/image7.jpg"/><Relationship Id="rId20" Type="http://schemas.openxmlformats.org/officeDocument/2006/relationships/image" Target="../media/image12.png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11.png"/><Relationship Id="rId4" Type="http://schemas.openxmlformats.org/officeDocument/2006/relationships/tags" Target="../tags/tag28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4.wdp"/><Relationship Id="rId18" Type="http://schemas.openxmlformats.org/officeDocument/2006/relationships/image" Target="../media/image15.png"/><Relationship Id="rId3" Type="http://schemas.openxmlformats.org/officeDocument/2006/relationships/tags" Target="../tags/tag31.xml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image" Target="../media/image14.png"/><Relationship Id="rId2" Type="http://schemas.openxmlformats.org/officeDocument/2006/relationships/tags" Target="../tags/tag30.xml"/><Relationship Id="rId16" Type="http://schemas.openxmlformats.org/officeDocument/2006/relationships/image" Target="../media/image7.jpg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11" Type="http://schemas.microsoft.com/office/2007/relationships/hdphoto" Target="../media/hdphoto3.wdp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6.png"/><Relationship Id="rId10" Type="http://schemas.openxmlformats.org/officeDocument/2006/relationships/image" Target="../media/image3.png"/><Relationship Id="rId19" Type="http://schemas.openxmlformats.org/officeDocument/2006/relationships/image" Target="../media/image16.png"/><Relationship Id="rId4" Type="http://schemas.openxmlformats.org/officeDocument/2006/relationships/tags" Target="../tags/tag32.xml"/><Relationship Id="rId9" Type="http://schemas.microsoft.com/office/2007/relationships/hdphoto" Target="../media/hdphoto2.wdp"/><Relationship Id="rId1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microsoft.com/office/2007/relationships/hdphoto" Target="../media/hdphoto3.wdp"/><Relationship Id="rId18" Type="http://schemas.openxmlformats.org/officeDocument/2006/relationships/image" Target="../media/image18.png"/><Relationship Id="rId3" Type="http://schemas.openxmlformats.org/officeDocument/2006/relationships/tags" Target="../tags/tag35.xml"/><Relationship Id="rId7" Type="http://schemas.openxmlformats.org/officeDocument/2006/relationships/image" Target="../media/image7.jpg"/><Relationship Id="rId12" Type="http://schemas.openxmlformats.org/officeDocument/2006/relationships/image" Target="../media/image3.png"/><Relationship Id="rId17" Type="http://schemas.openxmlformats.org/officeDocument/2006/relationships/image" Target="../media/image17.png"/><Relationship Id="rId2" Type="http://schemas.openxmlformats.org/officeDocument/2006/relationships/tags" Target="../tags/tag34.xml"/><Relationship Id="rId16" Type="http://schemas.openxmlformats.org/officeDocument/2006/relationships/image" Target="../media/image5.jpg"/><Relationship Id="rId1" Type="http://schemas.openxmlformats.org/officeDocument/2006/relationships/tags" Target="../tags/tag33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slideLayout" Target="../slideLayouts/slideLayout1.xml"/><Relationship Id="rId15" Type="http://schemas.microsoft.com/office/2007/relationships/hdphoto" Target="../media/hdphoto4.wdp"/><Relationship Id="rId10" Type="http://schemas.openxmlformats.org/officeDocument/2006/relationships/image" Target="../media/image2.png"/><Relationship Id="rId19" Type="http://schemas.openxmlformats.org/officeDocument/2006/relationships/image" Target="../media/image19.png"/><Relationship Id="rId4" Type="http://schemas.openxmlformats.org/officeDocument/2006/relationships/tags" Target="../tags/tag36.xml"/><Relationship Id="rId9" Type="http://schemas.microsoft.com/office/2007/relationships/hdphoto" Target="../media/hdphoto1.wdp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1F003-FA64-665A-173D-45CC7926B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2621-1154-652A-7AD1-39563DB90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3016" y="0"/>
            <a:ext cx="9144000" cy="2387600"/>
          </a:xfrm>
        </p:spPr>
        <p:txBody>
          <a:bodyPr>
            <a:normAutofit/>
          </a:bodyPr>
          <a:lstStyle/>
          <a:p>
            <a:r>
              <a:rPr lang="en-IN" sz="4800" dirty="0"/>
              <a:t>Extended PCC Vivace: </a:t>
            </a:r>
            <a:br>
              <a:rPr lang="en-IN" sz="4800" dirty="0"/>
            </a:br>
            <a:r>
              <a:rPr lang="en-IN" sz="4800" dirty="0"/>
              <a:t>Online-Learning Congestion Control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C489D85-5E13-AE42-1DC3-9D09CEE6A693}"/>
              </a:ext>
            </a:extLst>
          </p:cNvPr>
          <p:cNvSpPr/>
          <p:nvPr/>
        </p:nvSpPr>
        <p:spPr>
          <a:xfrm>
            <a:off x="12550239" y="-2517716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4B884D9-94EB-75F7-61B7-163BE523ED55}"/>
              </a:ext>
            </a:extLst>
          </p:cNvPr>
          <p:cNvSpPr/>
          <p:nvPr/>
        </p:nvSpPr>
        <p:spPr>
          <a:xfrm>
            <a:off x="13140344" y="8356752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C55F772-B434-3A60-EB1F-2A2AE8A8C270}"/>
              </a:ext>
            </a:extLst>
          </p:cNvPr>
          <p:cNvSpPr/>
          <p:nvPr/>
        </p:nvSpPr>
        <p:spPr>
          <a:xfrm>
            <a:off x="-1800418" y="-2517715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346DAF6-F5F8-EB3B-2C50-20CDF1904BEA}"/>
              </a:ext>
            </a:extLst>
          </p:cNvPr>
          <p:cNvSpPr/>
          <p:nvPr/>
        </p:nvSpPr>
        <p:spPr>
          <a:xfrm>
            <a:off x="-2045025" y="820815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68F4DD33-47D3-B539-5FB2-B6A95B2B983F}"/>
              </a:ext>
            </a:extLst>
          </p:cNvPr>
          <p:cNvSpPr/>
          <p:nvPr/>
        </p:nvSpPr>
        <p:spPr>
          <a:xfrm rot="2700000">
            <a:off x="435153" y="817612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C2B1C39-AB70-6CEF-6077-FF45D3EF1D79}"/>
              </a:ext>
            </a:extLst>
          </p:cNvPr>
          <p:cNvSpPr/>
          <p:nvPr/>
        </p:nvSpPr>
        <p:spPr>
          <a:xfrm>
            <a:off x="12643016" y="-2420992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DB7C6F3-16D5-B299-90C2-4E0092D7CFEE}"/>
              </a:ext>
            </a:extLst>
          </p:cNvPr>
          <p:cNvSpPr/>
          <p:nvPr/>
        </p:nvSpPr>
        <p:spPr>
          <a:xfrm>
            <a:off x="-1707265" y="-242456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BD8D5BDF-FE4A-6CC1-FAB0-D10AB5E1FC4D}"/>
              </a:ext>
            </a:extLst>
          </p:cNvPr>
          <p:cNvSpPr/>
          <p:nvPr/>
        </p:nvSpPr>
        <p:spPr>
          <a:xfrm rot="2700000">
            <a:off x="581405" y="963864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3509033-B67C-E86D-5942-C8B0744E16D7}"/>
              </a:ext>
            </a:extLst>
          </p:cNvPr>
          <p:cNvSpPr/>
          <p:nvPr/>
        </p:nvSpPr>
        <p:spPr>
          <a:xfrm>
            <a:off x="13236356" y="8452764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81EC7D3-5581-5C37-2310-5B78EAFC6FEA}"/>
              </a:ext>
            </a:extLst>
          </p:cNvPr>
          <p:cNvSpPr/>
          <p:nvPr/>
        </p:nvSpPr>
        <p:spPr>
          <a:xfrm>
            <a:off x="-1949013" y="8304169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4355D42-DB74-A54E-BE7D-F3B5C81A321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4571072" y="-2438199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F59778-47CE-8651-8324-DAA3D4EBF561}"/>
              </a:ext>
            </a:extLst>
          </p:cNvPr>
          <p:cNvGrpSpPr/>
          <p:nvPr/>
        </p:nvGrpSpPr>
        <p:grpSpPr>
          <a:xfrm>
            <a:off x="1094233" y="1443281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F455C985-F43D-C2D8-F9AE-2FFDCE9B5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C5CB7CD3-B886-BE2E-94B3-F3BF1A50E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903BDC50-21AE-08E2-ED18-D0140F97F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6EBBDCC0-32AC-1229-94AB-FC4738A57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A487B0B4-7EB1-A924-3703-CD76D6324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F8EDE1D6-0D8B-E9DB-97C1-6C7ED8492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0A0C1681-BE11-E10C-814D-88A995429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8EA829BA-7F48-8230-E31B-6B224619A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76EA2804-4770-9603-C039-84FE9BE97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01F0D4A5-40BF-565C-B5FB-99F1AF901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53C915C6-5AA5-AF7C-7130-151F70B21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6632524D-6495-079A-9E3F-28DB380BE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D719410-464A-836D-4D40-2009660843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5442043" y="8071475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E4E97E0-FF9D-C24F-9AAC-B4FD58D21B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4384120" y="8153399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E1E7FBF-842B-E0DA-35E4-8F284FD724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763463" y="-2684421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Hierarchical Multi-Objective Learning Framework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3C7D6596-735B-3483-3D0E-93AFA2DA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7939" y="-2275236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45959F17-06CD-5899-7555-ACA826937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418" y="845276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8A2C7907-A3ED-06A6-5942-D91D95521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951" y="8601359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CA7547AA-6CD5-509C-B2BE-0BEA92E21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719" y="-2275236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Elbow Connector 67">
            <a:extLst>
              <a:ext uri="{FF2B5EF4-FFF2-40B4-BE49-F238E27FC236}">
                <a16:creationId xmlns:a16="http://schemas.microsoft.com/office/drawing/2014/main" id="{EF749FFB-B9DB-DFC7-F95F-47C58ECC28F7}"/>
              </a:ext>
            </a:extLst>
          </p:cNvPr>
          <p:cNvCxnSpPr/>
          <p:nvPr/>
        </p:nvCxnSpPr>
        <p:spPr>
          <a:xfrm>
            <a:off x="17992648" y="2589415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68">
            <a:extLst>
              <a:ext uri="{FF2B5EF4-FFF2-40B4-BE49-F238E27FC236}">
                <a16:creationId xmlns:a16="http://schemas.microsoft.com/office/drawing/2014/main" id="{ACD549C4-F188-D2EA-A679-849D719AA0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-3768190" y="2213078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D3638A-60A4-B0C3-21A8-8FC821035B83}"/>
              </a:ext>
            </a:extLst>
          </p:cNvPr>
          <p:cNvSpPr txBox="1"/>
          <p:nvPr/>
        </p:nvSpPr>
        <p:spPr>
          <a:xfrm>
            <a:off x="3631222" y="3006672"/>
            <a:ext cx="4929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Girish Singh Thakur (2025MCS2973)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 Nitish Kumar (2025MCS2100)</a:t>
            </a:r>
          </a:p>
        </p:txBody>
      </p:sp>
    </p:spTree>
    <p:extLst>
      <p:ext uri="{BB962C8B-B14F-4D97-AF65-F5344CB8AC3E}">
        <p14:creationId xmlns:p14="http://schemas.microsoft.com/office/powerpoint/2010/main" val="3313995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AF144-6DB9-B1B8-3BD1-B2251AE03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361B2E58-F159-C722-2D05-387C9AFDAB2A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8B511C-9AF8-647B-F79E-7860E3108935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8C2E95C2-1D44-9BB5-EFEA-259AEF860A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479E0032-46B0-DBA1-9AE0-FE46DEBCA1A9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0E65F95-81B1-61E7-F624-0ED65D41296B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D09F03B4-CB45-CD95-1280-3D365F478D1B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DFB0B643-0A57-00C5-59E2-D6DF3F23F717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384B8C5-4599-262B-E254-0EE59FFC0CA1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2C9DE94-8B47-E02D-2ECD-6731807E3243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F7739D4E-BF1F-3F2F-5E34-B4752AA0C8EA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CB983F1-B18F-A925-D113-5D02C3E4C514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8D5434B-1091-0B6B-2BA9-A87C353B05B9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DA1C66D-63CB-C427-B8E0-141DDEDA34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08B2616-DED1-DC6D-20E6-14103DF17174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940FB6F5-9D3D-AB68-5588-BCBDF9B9D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65B56D15-84D5-5E6A-26AD-5FD8A6D25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5DD5F07F-136D-44A6-99DD-F14A36CBB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3DEC1C2A-55C5-17EF-60FF-C8FE9A46F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076B1450-457F-30F0-C4AA-0EF8DBD42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73ECD908-BADD-3C7C-0B04-F61E01F94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12B1344D-C09F-9D22-0F4D-77D5077E7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D4C86526-10C4-3988-080A-6422ED67B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3274B3B7-326D-232C-5D24-4DFFD58C2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46E42130-59B7-56D0-0347-CD184B497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255CAE7E-C882-F55E-C1D0-02ADEFA94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CADD71D2-31F3-1994-2DD5-B4869D9AD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D9637B4-60FF-D182-3DB8-2D0F5F4EAE1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6CD5E3A-9E1A-EE0A-2BD3-9BC7FC0B2F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B3E75E0-B08E-7177-AEE6-CA2B020017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–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1DD309A9-1F40-0FF7-11FC-7904353B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A2805BB4-F094-0587-FA7B-9436A2F26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FE735E8F-B248-A30A-DBCB-7DDE72991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28422EBC-0D3B-70B4-56EB-02242A2E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11F1C5D2-1544-7FF6-CFD0-DFD549C0126A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</a:blip>
          <a:srcRect l="26688" t="22155" r="25509" b="5712"/>
          <a:stretch>
            <a:fillRect/>
          </a:stretch>
        </p:blipFill>
        <p:spPr>
          <a:xfrm>
            <a:off x="1770293" y="2379164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1E0C3CC1-C0BF-7F6C-4357-351DF1E714F7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3943" t="19659" r="1035" b="14478"/>
          <a:stretch>
            <a:fillRect/>
          </a:stretch>
        </p:blipFill>
        <p:spPr>
          <a:xfrm>
            <a:off x="4881709" y="2371010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6234781F-C132-2A95-3F81-CC0982D97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0000"/>
          </a:blip>
          <a:srcRect l="7284" t="28016" r="5530"/>
          <a:stretch>
            <a:fillRect/>
          </a:stretch>
        </p:blipFill>
        <p:spPr>
          <a:xfrm>
            <a:off x="8628574" y="2125303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AAD3C95-6FC3-04FE-FC62-220C74C33A81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D1D99-FD0E-859C-68B4-B7675E826956}"/>
              </a:ext>
            </a:extLst>
          </p:cNvPr>
          <p:cNvSpPr txBox="1"/>
          <p:nvPr/>
        </p:nvSpPr>
        <p:spPr>
          <a:xfrm>
            <a:off x="1390616" y="3167260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8518A6-E3E0-6A7A-79BB-88729EBEEE1D}"/>
              </a:ext>
            </a:extLst>
          </p:cNvPr>
          <p:cNvSpPr txBox="1"/>
          <p:nvPr/>
        </p:nvSpPr>
        <p:spPr>
          <a:xfrm>
            <a:off x="4641180" y="3167260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VIDEO STREAMING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D173DB-722A-4A41-B962-EF042E98572D}"/>
                  </a:ext>
                </a:extLst>
              </p:cNvPr>
              <p:cNvSpPr txBox="1"/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 1. Bulk Transfer Utility (</a:t>
                </a:r>
                <a:r>
                  <a:rPr lang="en-IN" sz="1400" b="1" dirty="0" err="1">
                    <a:solidFill>
                      <a:schemeClr val="bg2">
                        <a:lumMod val="90000"/>
                      </a:schemeClr>
                    </a:solidFill>
                  </a:rPr>
                  <a:t>U_bulk</a:t>
                </a:r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m:t>bulk</m:t>
                          </m:r>
                        </m:sub>
                      </m:sSub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>
                    <a:solidFill>
                      <a:schemeClr val="bg2">
                        <a:lumMod val="90000"/>
                      </a:schemeClr>
                    </a:solidFill>
                  </a:rPr>
                  <a:t>: </a:t>
                </a:r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D173DB-722A-4A41-B962-EF042E985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90" t="-787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003E791-A037-DD55-ABB7-75DFD4B91830}"/>
              </a:ext>
            </a:extLst>
          </p:cNvPr>
          <p:cNvSpPr txBox="1"/>
          <p:nvPr/>
        </p:nvSpPr>
        <p:spPr>
          <a:xfrm>
            <a:off x="8612660" y="3119974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VOIP (Video Call)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68C-D281-10F3-488D-19CBAF1EE0E4}"/>
                  </a:ext>
                </a:extLst>
              </p:cNvPr>
              <p:cNvSpPr txBox="1"/>
              <p:nvPr/>
            </p:nvSpPr>
            <p:spPr>
              <a:xfrm>
                <a:off x="3889636" y="3765766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-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47B68C-D281-10F3-488D-19CBAF1EE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636" y="3765766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613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28D92B-74D1-9612-2408-C3E59BC2E31B}"/>
                  </a:ext>
                </a:extLst>
              </p:cNvPr>
              <p:cNvSpPr txBox="1"/>
              <p:nvPr/>
            </p:nvSpPr>
            <p:spPr>
              <a:xfrm>
                <a:off x="8274910" y="7210799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28D92B-74D1-9612-2408-C3E59BC2E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910" y="7210799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645" t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486727-2DB1-AE59-D882-967795ED99A4}"/>
              </a:ext>
            </a:extLst>
          </p:cNvPr>
          <p:cNvSpPr txBox="1"/>
          <p:nvPr/>
        </p:nvSpPr>
        <p:spPr>
          <a:xfrm>
            <a:off x="2488727" y="150714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 2: SPECIALIZED UTILITY FUNCTIONS — </a:t>
            </a:r>
            <a:r>
              <a:rPr lang="en-IN" i="1" dirty="0"/>
              <a:t>Utility Function 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3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0FC07-B719-4986-C765-593C26987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16F6BDB2-B57B-6BC7-81AF-1089430ECD3E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E91175B-D2BD-FF54-12ED-E9F33441F75D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3AFA0BA9-EF7E-BE54-1308-E4A86C0F2A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E21AB58C-CBE8-A4F9-4CC6-5A4048B92250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5A050A-EB79-904B-40F7-705A70A5C42B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C2D7099F-12D8-48D2-8A3B-C6EFCFCDF5F3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707C2AD3-01B3-741E-80B2-43FC8491A3F3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1467CCB-1677-8FCC-CA73-7B69EBD2975C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8F6428-D472-DAC8-95D9-A13EFE260975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CF87DF66-4B34-2384-1225-3977DF2230A0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8FAA2F3-779B-620A-7297-7407F49BB724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B4587EB9-1FB3-19EA-0F4D-3DDBBA7730D4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540565-1297-D77D-94F3-72F8291343D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B9E142-356D-CEA9-9441-97AB5EB0C110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10B783C4-682D-BD22-B32C-FE56B8EE9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C4D69A5E-B5F9-DA77-7E6C-12A521D2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4AF45F9D-BE0D-278C-2913-AD31847F3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AE65CFFB-282C-1DF7-7526-753EAF445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FDC12C23-1A83-CD53-64BE-BFDF58B66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8D4C783C-4669-580B-4E69-E5BE2D2AC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FF496B82-2A22-D3F0-EBC1-D6F466A21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C268B3AB-5420-B746-4834-973E4E6E0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EC10D9D2-F4AC-466D-C284-AA3A3552D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6FA3D9EE-7E5C-73D6-56C6-67F3E26B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2563D0AB-4C90-3253-5E64-6384A124A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E94576E8-BF6D-B853-956D-C329FD84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34D7F2-EAB5-C37F-4250-D1D97368790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126A09A-3484-7453-3A37-8C44C2A2E9F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7F2A47-B7C3-02BA-E3DD-1538B54846B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–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A6A28983-A6D5-090D-1569-DE5961B9F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B39245AD-B8CC-605E-6D73-A94CCF3B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42A1AD83-2BAD-5DCA-C3EA-A1F8AD79E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B26A79F6-7359-56C9-B590-1A4B829A0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2F906207-F47A-ADC8-051A-7C2AC9E51FA5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0000"/>
          </a:blip>
          <a:srcRect l="26688" t="22155" r="25509" b="5712"/>
          <a:stretch>
            <a:fillRect/>
          </a:stretch>
        </p:blipFill>
        <p:spPr>
          <a:xfrm>
            <a:off x="1770293" y="2379164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711260C2-1899-FB23-9FD4-962441A55F50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0000"/>
          </a:blip>
          <a:srcRect l="43943" t="19659" r="1035" b="14478"/>
          <a:stretch>
            <a:fillRect/>
          </a:stretch>
        </p:blipFill>
        <p:spPr>
          <a:xfrm>
            <a:off x="4881709" y="2371010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8D0C77C4-AD8B-5272-2B80-1A9A9E98C96F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84" t="28016" r="5530"/>
          <a:stretch>
            <a:fillRect/>
          </a:stretch>
        </p:blipFill>
        <p:spPr>
          <a:xfrm>
            <a:off x="8628574" y="2125303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0E6448-87D3-D860-513A-E5A968701F9E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9BDCD-DC93-2FAE-E0E3-41EDFCB864D9}"/>
              </a:ext>
            </a:extLst>
          </p:cNvPr>
          <p:cNvSpPr txBox="1"/>
          <p:nvPr/>
        </p:nvSpPr>
        <p:spPr>
          <a:xfrm>
            <a:off x="1390616" y="3167260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3A93C7-9E9B-B018-013A-9BDB84276AD3}"/>
              </a:ext>
            </a:extLst>
          </p:cNvPr>
          <p:cNvSpPr txBox="1"/>
          <p:nvPr/>
        </p:nvSpPr>
        <p:spPr>
          <a:xfrm>
            <a:off x="4641180" y="3167260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6D3CD-D293-A105-7013-5ED10CAB0E4B}"/>
              </a:ext>
            </a:extLst>
          </p:cNvPr>
          <p:cNvSpPr txBox="1"/>
          <p:nvPr/>
        </p:nvSpPr>
        <p:spPr>
          <a:xfrm>
            <a:off x="8612660" y="3119974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VOIP (Video Call)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9CFEB-5110-3865-C9EF-B4CBC0891AF3}"/>
                  </a:ext>
                </a:extLst>
              </p:cNvPr>
              <p:cNvSpPr txBox="1"/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1. Bulk Transfer Utility (</a:t>
                </a:r>
                <a:r>
                  <a:rPr lang="en-IN" sz="1400" b="1" dirty="0" err="1">
                    <a:solidFill>
                      <a:schemeClr val="bg2">
                        <a:lumMod val="90000"/>
                      </a:schemeClr>
                    </a:solidFill>
                  </a:rPr>
                  <a:t>U_bulk</a:t>
                </a:r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m:t>bulk</m:t>
                          </m:r>
                        </m:sub>
                      </m:sSub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>
                    <a:solidFill>
                      <a:schemeClr val="bg2">
                        <a:lumMod val="90000"/>
                      </a:schemeClr>
                    </a:solidFill>
                  </a:rPr>
                  <a:t>: </a:t>
                </a:r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69CFEB-5110-3865-C9EF-B4CBC0891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90" t="-787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D9C2C9-EDEB-7A23-FB8F-8ED37C9CBDB4}"/>
                  </a:ext>
                </a:extLst>
              </p:cNvPr>
              <p:cNvSpPr txBox="1"/>
              <p:nvPr/>
            </p:nvSpPr>
            <p:spPr>
              <a:xfrm>
                <a:off x="3889636" y="3765766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2. Real-time Utility (</a:t>
                </a:r>
                <a:r>
                  <a:rPr lang="en-IN" sz="1400" b="1" dirty="0" err="1">
                    <a:solidFill>
                      <a:schemeClr val="bg2">
                        <a:lumMod val="90000"/>
                      </a:schemeClr>
                    </a:solidFill>
                  </a:rPr>
                  <a:t>U_realtime</a:t>
                </a:r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</a:rPr>
                            <m:t>realtime</m:t>
                          </m:r>
                        </m:sub>
                      </m:sSub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solidFill>
                            <a:schemeClr val="bg2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r>
                  <a:rPr lang="en-IN" sz="1400" b="1" dirty="0">
                    <a:solidFill>
                      <a:schemeClr val="bg2">
                        <a:lumMod val="90000"/>
                      </a:schemeClr>
                    </a:solidFill>
                  </a:rPr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>
                    <a:solidFill>
                      <a:schemeClr val="bg2">
                        <a:lumMod val="90000"/>
                      </a:schemeClr>
                    </a:solidFill>
                  </a:rPr>
                  <a:t>: </a:t>
                </a:r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solidFill>
                                  <a:schemeClr val="bg2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>
                    <a:solidFill>
                      <a:schemeClr val="bg2">
                        <a:lumMod val="90000"/>
                      </a:schemeClr>
                    </a:solidFill>
                  </a:rPr>
                  <a:t>: </a:t>
                </a:r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solidFill>
                              <a:schemeClr val="bg2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>
                    <a:solidFill>
                      <a:schemeClr val="bg2">
                        <a:lumMod val="90000"/>
                      </a:schemeClr>
                    </a:solidFill>
                  </a:rPr>
                  <a:t>: </a:t>
                </a:r>
                <a:r>
                  <a:rPr lang="en-IN" sz="1400" dirty="0">
                    <a:solidFill>
                      <a:schemeClr val="bg2">
                        <a:lumMod val="90000"/>
                      </a:schemeClr>
                    </a:solidFill>
                  </a:rPr>
                  <a:t>scaling weight</a:t>
                </a:r>
              </a:p>
              <a:p>
                <a:endParaRPr lang="en-US" sz="1400" dirty="0">
                  <a:solidFill>
                    <a:schemeClr val="bg2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D9C2C9-EDEB-7A23-FB8F-8ED37C9CB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636" y="3765766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613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B985B1-9A9D-6AA3-09CE-5EA8B02872EB}"/>
                  </a:ext>
                </a:extLst>
              </p:cNvPr>
              <p:cNvSpPr txBox="1"/>
              <p:nvPr/>
            </p:nvSpPr>
            <p:spPr>
              <a:xfrm>
                <a:off x="8019537" y="3765766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B985B1-9A9D-6AA3-09CE-5EA8B0287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537" y="3765766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647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5D68F19-4D9D-6C9C-0B73-1A7EAFA4EC06}"/>
              </a:ext>
            </a:extLst>
          </p:cNvPr>
          <p:cNvSpPr txBox="1"/>
          <p:nvPr/>
        </p:nvSpPr>
        <p:spPr>
          <a:xfrm>
            <a:off x="2488727" y="150714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 2: SPECIALIZED UTILITY FUNCTIONS — </a:t>
            </a:r>
            <a:r>
              <a:rPr lang="en-IN" i="1" dirty="0"/>
              <a:t>Utility Function Bank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CB078-9A6D-2715-2AB8-FFF076CB4856}"/>
              </a:ext>
            </a:extLst>
          </p:cNvPr>
          <p:cNvSpPr txBox="1"/>
          <p:nvPr/>
        </p:nvSpPr>
        <p:spPr>
          <a:xfrm>
            <a:off x="1113499" y="7078080"/>
            <a:ext cx="1685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b="1" dirty="0"/>
              <a:t>~15-20% utility improvement</a:t>
            </a:r>
            <a:endParaRPr lang="en-IN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AB0966-870E-DBA3-0740-E19D867CF803}"/>
              </a:ext>
            </a:extLst>
          </p:cNvPr>
          <p:cNvSpPr txBox="1"/>
          <p:nvPr/>
        </p:nvSpPr>
        <p:spPr>
          <a:xfrm>
            <a:off x="6535270" y="6962663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1" dirty="0"/>
              <a:t>~ 5-8% throughput improvement</a:t>
            </a:r>
            <a:endParaRPr lang="en-IN" sz="800" dirty="0"/>
          </a:p>
          <a:p>
            <a:endParaRPr lang="en-US" sz="800" dirty="0"/>
          </a:p>
          <a:p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129733-BD6D-90D0-E43A-DBA3E4623FEB}"/>
              </a:ext>
            </a:extLst>
          </p:cNvPr>
          <p:cNvSpPr txBox="1"/>
          <p:nvPr/>
        </p:nvSpPr>
        <p:spPr>
          <a:xfrm>
            <a:off x="-2144641" y="5338438"/>
            <a:ext cx="16655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/>
              <a:t>🤖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D55B64-A37A-A8A2-E663-EA4EC21799A8}"/>
              </a:ext>
            </a:extLst>
          </p:cNvPr>
          <p:cNvSpPr/>
          <p:nvPr/>
        </p:nvSpPr>
        <p:spPr>
          <a:xfrm>
            <a:off x="14409485" y="2846666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META CONTROLLER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218E94-1245-67E1-A79E-49E13AAC5D88}"/>
              </a:ext>
            </a:extLst>
          </p:cNvPr>
          <p:cNvSpPr/>
          <p:nvPr/>
        </p:nvSpPr>
        <p:spPr>
          <a:xfrm rot="2527420">
            <a:off x="14891663" y="3978158"/>
            <a:ext cx="470026" cy="498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0CB5BA-2EF4-C3C5-D89E-B6731AC4289E}"/>
              </a:ext>
            </a:extLst>
          </p:cNvPr>
          <p:cNvSpPr txBox="1"/>
          <p:nvPr/>
        </p:nvSpPr>
        <p:spPr>
          <a:xfrm>
            <a:off x="14775297" y="4085134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confidence &gt;= </a:t>
            </a:r>
            <a:r>
              <a:rPr lang="en-US" sz="700" dirty="0" err="1"/>
              <a:t>threshod</a:t>
            </a:r>
            <a:endParaRPr lang="en-US" sz="70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99EA238-653C-FB4D-4110-45FA06FB0A8C}"/>
              </a:ext>
            </a:extLst>
          </p:cNvPr>
          <p:cNvSpPr/>
          <p:nvPr/>
        </p:nvSpPr>
        <p:spPr>
          <a:xfrm>
            <a:off x="14409485" y="3376086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CONFIDENCE CHECK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DC6A55F-E671-328C-4A88-CB46B6625034}"/>
              </a:ext>
            </a:extLst>
          </p:cNvPr>
          <p:cNvSpPr/>
          <p:nvPr/>
        </p:nvSpPr>
        <p:spPr>
          <a:xfrm>
            <a:off x="16405613" y="3941479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Keep current Utility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15ADF9B-BE77-70B4-9F21-EEF39224F9AF}"/>
              </a:ext>
            </a:extLst>
          </p:cNvPr>
          <p:cNvSpPr/>
          <p:nvPr/>
        </p:nvSpPr>
        <p:spPr>
          <a:xfrm>
            <a:off x="14409485" y="5043444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STABILITY CHECK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B93115-2F37-2F8E-BDBA-B9905AC23D2F}"/>
              </a:ext>
            </a:extLst>
          </p:cNvPr>
          <p:cNvSpPr/>
          <p:nvPr/>
        </p:nvSpPr>
        <p:spPr>
          <a:xfrm rot="2527420">
            <a:off x="14881723" y="5706337"/>
            <a:ext cx="470026" cy="498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1EDBD44-75EF-D0E1-FB08-4E982EC1B88B}"/>
              </a:ext>
            </a:extLst>
          </p:cNvPr>
          <p:cNvSpPr/>
          <p:nvPr/>
        </p:nvSpPr>
        <p:spPr>
          <a:xfrm>
            <a:off x="16405613" y="5672478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Return false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AF1E2CF-3D38-8343-574F-A1E95DF32F22}"/>
              </a:ext>
            </a:extLst>
          </p:cNvPr>
          <p:cNvSpPr/>
          <p:nvPr/>
        </p:nvSpPr>
        <p:spPr>
          <a:xfrm>
            <a:off x="13244974" y="5661649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Do we have enough sample?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11FC20D-6A18-9418-2B22-4191D8D1B536}"/>
              </a:ext>
            </a:extLst>
          </p:cNvPr>
          <p:cNvSpPr/>
          <p:nvPr/>
        </p:nvSpPr>
        <p:spPr>
          <a:xfrm>
            <a:off x="14279140" y="6613716"/>
            <a:ext cx="1789044" cy="3337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Does most common differ from current utility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36AB0D3D-9F38-9618-9168-4BCC936132C1}"/>
              </a:ext>
            </a:extLst>
          </p:cNvPr>
          <p:cNvSpPr/>
          <p:nvPr/>
        </p:nvSpPr>
        <p:spPr>
          <a:xfrm>
            <a:off x="14453689" y="7264808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EXECUTE DECISION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3C3090-108E-54F1-46F0-3B4B658F25D8}"/>
              </a:ext>
            </a:extLst>
          </p:cNvPr>
          <p:cNvSpPr txBox="1"/>
          <p:nvPr/>
        </p:nvSpPr>
        <p:spPr>
          <a:xfrm>
            <a:off x="14775297" y="5848189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Consistency &gt;= threshold 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58A4974-D0F7-1B76-5C3D-98622AE1E0A9}"/>
              </a:ext>
            </a:extLst>
          </p:cNvPr>
          <p:cNvCxnSpPr>
            <a:stCxn id="19" idx="2"/>
            <a:endCxn id="24" idx="0"/>
          </p:cNvCxnSpPr>
          <p:nvPr/>
        </p:nvCxnSpPr>
        <p:spPr>
          <a:xfrm>
            <a:off x="15121951" y="3099971"/>
            <a:ext cx="0" cy="276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1F7F97F-D85A-99D5-1537-7AEB767CE8D9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15121951" y="3629391"/>
            <a:ext cx="0" cy="26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20F5A6B-4239-8669-89BA-0D028A1B9881}"/>
              </a:ext>
            </a:extLst>
          </p:cNvPr>
          <p:cNvCxnSpPr>
            <a:cxnSpLocks/>
          </p:cNvCxnSpPr>
          <p:nvPr/>
        </p:nvCxnSpPr>
        <p:spPr>
          <a:xfrm>
            <a:off x="15458175" y="4204017"/>
            <a:ext cx="938000" cy="27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818ED4-00BD-98C9-E8CE-E2D827B7BCBE}"/>
              </a:ext>
            </a:extLst>
          </p:cNvPr>
          <p:cNvCxnSpPr>
            <a:endCxn id="27" idx="0"/>
          </p:cNvCxnSpPr>
          <p:nvPr/>
        </p:nvCxnSpPr>
        <p:spPr>
          <a:xfrm>
            <a:off x="15121951" y="4569777"/>
            <a:ext cx="0" cy="4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FD4756-6A00-2F0E-C5F2-242065A3213D}"/>
              </a:ext>
            </a:extLst>
          </p:cNvPr>
          <p:cNvCxnSpPr>
            <a:stCxn id="27" idx="2"/>
          </p:cNvCxnSpPr>
          <p:nvPr/>
        </p:nvCxnSpPr>
        <p:spPr>
          <a:xfrm>
            <a:off x="15121951" y="5296749"/>
            <a:ext cx="0" cy="316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10EF05-3B63-66E2-5CE5-7437150305F2}"/>
              </a:ext>
            </a:extLst>
          </p:cNvPr>
          <p:cNvCxnSpPr>
            <a:cxnSpLocks/>
          </p:cNvCxnSpPr>
          <p:nvPr/>
        </p:nvCxnSpPr>
        <p:spPr>
          <a:xfrm>
            <a:off x="15458175" y="5963039"/>
            <a:ext cx="947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C34AE16-5424-60E6-0770-468D84024450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13576724" y="5170097"/>
            <a:ext cx="8327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5008A9-A105-769E-F665-C66F24D0C230}"/>
              </a:ext>
            </a:extLst>
          </p:cNvPr>
          <p:cNvCxnSpPr>
            <a:endCxn id="31" idx="0"/>
          </p:cNvCxnSpPr>
          <p:nvPr/>
        </p:nvCxnSpPr>
        <p:spPr>
          <a:xfrm>
            <a:off x="13576724" y="5167800"/>
            <a:ext cx="0" cy="4938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257EB0-3348-BEC7-71E1-BFCDEB9447EC}"/>
              </a:ext>
            </a:extLst>
          </p:cNvPr>
          <p:cNvCxnSpPr>
            <a:cxnSpLocks/>
          </p:cNvCxnSpPr>
          <p:nvPr/>
        </p:nvCxnSpPr>
        <p:spPr>
          <a:xfrm flipH="1">
            <a:off x="15123967" y="6315634"/>
            <a:ext cx="2709" cy="298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7F9887-EC4F-6E9F-7124-CD0C88CE77DB}"/>
              </a:ext>
            </a:extLst>
          </p:cNvPr>
          <p:cNvCxnSpPr>
            <a:stCxn id="32" idx="2"/>
            <a:endCxn id="33" idx="0"/>
          </p:cNvCxnSpPr>
          <p:nvPr/>
        </p:nvCxnSpPr>
        <p:spPr>
          <a:xfrm flipH="1">
            <a:off x="15166155" y="6947434"/>
            <a:ext cx="7507" cy="317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E79C31-9E7D-0DD1-7B50-396D538E0289}"/>
              </a:ext>
            </a:extLst>
          </p:cNvPr>
          <p:cNvSpPr txBox="1"/>
          <p:nvPr/>
        </p:nvSpPr>
        <p:spPr>
          <a:xfrm>
            <a:off x="15770010" y="4030742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CDD5C0-6B7B-006E-06F0-C91033D9D744}"/>
              </a:ext>
            </a:extLst>
          </p:cNvPr>
          <p:cNvSpPr txBox="1"/>
          <p:nvPr/>
        </p:nvSpPr>
        <p:spPr>
          <a:xfrm>
            <a:off x="15055501" y="4666242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091E6D-BD1B-108A-D12D-29DA0E540FE5}"/>
              </a:ext>
            </a:extLst>
          </p:cNvPr>
          <p:cNvSpPr txBox="1"/>
          <p:nvPr/>
        </p:nvSpPr>
        <p:spPr>
          <a:xfrm>
            <a:off x="15645395" y="5765285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897174-AC64-2D87-8220-254C7F24B4D7}"/>
              </a:ext>
            </a:extLst>
          </p:cNvPr>
          <p:cNvSpPr txBox="1"/>
          <p:nvPr/>
        </p:nvSpPr>
        <p:spPr>
          <a:xfrm>
            <a:off x="15080490" y="6309121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60635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1FDDA-B3FC-1D3B-B35D-6C9C14B02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6E8BDEEB-8FF5-1923-0529-63AC4E158BB8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A1DC387-1119-B5C4-B5AE-EB67CE7D282E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1AE9348-C1CE-1BC3-5733-19A39270DA5C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2BFC938-69C2-6393-DE33-D244C45867BB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C261E8E-7FD9-F0BF-F350-0AD0FA062D7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7DB5FBA-0045-33CF-730A-3366FEABC16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5960D477-333A-03A0-817F-929A9B7DD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BA745EF0-3906-BDD8-56A3-3133E40E5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5262B58C-85F5-34E7-F130-3F811D5F48F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688" t="22155" r="25509" b="5712"/>
          <a:stretch>
            <a:fillRect/>
          </a:stretch>
        </p:blipFill>
        <p:spPr>
          <a:xfrm>
            <a:off x="2131755" y="7565661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7941D083-D280-35F2-984A-F939E775B01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3943" t="19659" r="1035" b="14478"/>
          <a:stretch>
            <a:fillRect/>
          </a:stretch>
        </p:blipFill>
        <p:spPr>
          <a:xfrm>
            <a:off x="5044391" y="7557507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A98F42F5-86B8-4659-2E3A-2F4BA366A1A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284" t="28016" r="5530"/>
          <a:stretch>
            <a:fillRect/>
          </a:stretch>
        </p:blipFill>
        <p:spPr>
          <a:xfrm>
            <a:off x="8791256" y="7311800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1C75EFE-5B9E-8EA7-4C89-A6D2B3C17C05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9CC5A-69D3-9C12-EF28-7F085C8C58CE}"/>
              </a:ext>
            </a:extLst>
          </p:cNvPr>
          <p:cNvSpPr txBox="1"/>
          <p:nvPr/>
        </p:nvSpPr>
        <p:spPr>
          <a:xfrm>
            <a:off x="1752078" y="8353757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700AF5-3CBA-123E-9834-3CE729C94159}"/>
              </a:ext>
            </a:extLst>
          </p:cNvPr>
          <p:cNvSpPr txBox="1"/>
          <p:nvPr/>
        </p:nvSpPr>
        <p:spPr>
          <a:xfrm>
            <a:off x="4803862" y="8353757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442CDC-9D9B-876F-3436-18C6383F5765}"/>
              </a:ext>
            </a:extLst>
          </p:cNvPr>
          <p:cNvSpPr txBox="1"/>
          <p:nvPr/>
        </p:nvSpPr>
        <p:spPr>
          <a:xfrm>
            <a:off x="8775342" y="8306471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VOIP (Video Call)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154E66-D02D-18A1-CD73-56FB00B30D5A}"/>
                  </a:ext>
                </a:extLst>
              </p:cNvPr>
              <p:cNvSpPr txBox="1"/>
              <p:nvPr/>
            </p:nvSpPr>
            <p:spPr>
              <a:xfrm>
                <a:off x="584640" y="8974901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⚙️ 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154E66-D02D-18A1-CD73-56FB00B30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40" y="8974901"/>
                <a:ext cx="4304906" cy="1608582"/>
              </a:xfrm>
              <a:prstGeom prst="rect">
                <a:avLst/>
              </a:prstGeom>
              <a:blipFill>
                <a:blip r:embed="rId11"/>
                <a:stretch>
                  <a:fillRect l="-590" t="-781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9E3608-8591-A643-5981-3F4109BEC34D}"/>
                  </a:ext>
                </a:extLst>
              </p:cNvPr>
              <p:cNvSpPr txBox="1"/>
              <p:nvPr/>
            </p:nvSpPr>
            <p:spPr>
              <a:xfrm>
                <a:off x="4052318" y="8952263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9E3608-8591-A643-5981-3F4109BE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318" y="8952263"/>
                <a:ext cx="4129900" cy="2039854"/>
              </a:xfrm>
              <a:prstGeom prst="rect">
                <a:avLst/>
              </a:prstGeom>
              <a:blipFill>
                <a:blip r:embed="rId12"/>
                <a:stretch>
                  <a:fillRect l="-613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464A4-364A-161F-D50B-E0946BAB61AF}"/>
                  </a:ext>
                </a:extLst>
              </p:cNvPr>
              <p:cNvSpPr txBox="1"/>
              <p:nvPr/>
            </p:nvSpPr>
            <p:spPr>
              <a:xfrm>
                <a:off x="8182219" y="8952263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8B464A4-364A-161F-D50B-E0946BAB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219" y="8952263"/>
                <a:ext cx="3917090" cy="2071336"/>
              </a:xfrm>
              <a:prstGeom prst="rect">
                <a:avLst/>
              </a:prstGeom>
              <a:blipFill>
                <a:blip r:embed="rId13"/>
                <a:stretch>
                  <a:fillRect l="-647" t="-613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BEA6284-7C19-C13B-DBAA-19FE818F8C39}"/>
              </a:ext>
            </a:extLst>
          </p:cNvPr>
          <p:cNvSpPr txBox="1"/>
          <p:nvPr/>
        </p:nvSpPr>
        <p:spPr>
          <a:xfrm>
            <a:off x="3424435" y="1490442"/>
            <a:ext cx="534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 3: INTELLIGENT SWITCHING - </a:t>
            </a:r>
            <a:r>
              <a:rPr lang="en-IN" i="1" dirty="0" err="1"/>
              <a:t>MetaController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6411BE-2AB3-B9AD-87C4-8D646688157D}"/>
              </a:ext>
            </a:extLst>
          </p:cNvPr>
          <p:cNvSpPr txBox="1"/>
          <p:nvPr/>
        </p:nvSpPr>
        <p:spPr>
          <a:xfrm>
            <a:off x="3052147" y="15017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🤖</a:t>
            </a:r>
            <a:endParaRPr lang="en-US" sz="2400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BC6595A-C11F-1057-6F12-D64044EA8810}"/>
              </a:ext>
            </a:extLst>
          </p:cNvPr>
          <p:cNvSpPr/>
          <p:nvPr/>
        </p:nvSpPr>
        <p:spPr>
          <a:xfrm>
            <a:off x="5636623" y="1996446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META CONTROLLER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A1E728D-AF50-F075-B0AF-A337D68B9476}"/>
              </a:ext>
            </a:extLst>
          </p:cNvPr>
          <p:cNvSpPr/>
          <p:nvPr/>
        </p:nvSpPr>
        <p:spPr>
          <a:xfrm rot="2527420">
            <a:off x="6118801" y="3127938"/>
            <a:ext cx="470026" cy="498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AC2346-D39B-AA6A-0D19-C76D6B3AB376}"/>
              </a:ext>
            </a:extLst>
          </p:cNvPr>
          <p:cNvSpPr txBox="1"/>
          <p:nvPr/>
        </p:nvSpPr>
        <p:spPr>
          <a:xfrm>
            <a:off x="6002435" y="3234914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confidence &gt;= </a:t>
            </a:r>
            <a:r>
              <a:rPr lang="en-US" sz="700" dirty="0" err="1"/>
              <a:t>threshod</a:t>
            </a:r>
            <a:endParaRPr lang="en-US" sz="7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DF52CBB5-83AC-C425-55C1-1FBD624F62E3}"/>
              </a:ext>
            </a:extLst>
          </p:cNvPr>
          <p:cNvSpPr/>
          <p:nvPr/>
        </p:nvSpPr>
        <p:spPr>
          <a:xfrm>
            <a:off x="5636623" y="2525866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CONFIDENCE CHECK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A178A01-13A5-C375-0032-866588B6D80D}"/>
              </a:ext>
            </a:extLst>
          </p:cNvPr>
          <p:cNvSpPr/>
          <p:nvPr/>
        </p:nvSpPr>
        <p:spPr>
          <a:xfrm>
            <a:off x="7632751" y="3091259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Keep current Utility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E25CE01-7A16-00F0-3527-98019A13460D}"/>
              </a:ext>
            </a:extLst>
          </p:cNvPr>
          <p:cNvSpPr/>
          <p:nvPr/>
        </p:nvSpPr>
        <p:spPr>
          <a:xfrm>
            <a:off x="5636623" y="4193224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STABILITY CHECK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25D35A-4A93-D2DC-37EA-51712E7A7EA7}"/>
              </a:ext>
            </a:extLst>
          </p:cNvPr>
          <p:cNvSpPr/>
          <p:nvPr/>
        </p:nvSpPr>
        <p:spPr>
          <a:xfrm rot="2527420">
            <a:off x="6108861" y="4856117"/>
            <a:ext cx="470026" cy="498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2C0D5B0-6B73-6343-60E3-47CA48AD90DA}"/>
              </a:ext>
            </a:extLst>
          </p:cNvPr>
          <p:cNvSpPr/>
          <p:nvPr/>
        </p:nvSpPr>
        <p:spPr>
          <a:xfrm>
            <a:off x="7632751" y="4822258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Return false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F6B93A7-E99F-5161-AEE6-3FC846631759}"/>
              </a:ext>
            </a:extLst>
          </p:cNvPr>
          <p:cNvSpPr/>
          <p:nvPr/>
        </p:nvSpPr>
        <p:spPr>
          <a:xfrm>
            <a:off x="4472112" y="4811429"/>
            <a:ext cx="663500" cy="6027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Do we have enough sample?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778A3D96-6577-BA91-7346-EEFA93CBB383}"/>
              </a:ext>
            </a:extLst>
          </p:cNvPr>
          <p:cNvSpPr/>
          <p:nvPr/>
        </p:nvSpPr>
        <p:spPr>
          <a:xfrm>
            <a:off x="5506278" y="5763496"/>
            <a:ext cx="1789044" cy="33371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Does most common differ from current utility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31FCC13-7B5C-CC5E-9888-410AC080079B}"/>
              </a:ext>
            </a:extLst>
          </p:cNvPr>
          <p:cNvSpPr/>
          <p:nvPr/>
        </p:nvSpPr>
        <p:spPr>
          <a:xfrm>
            <a:off x="5680827" y="6414588"/>
            <a:ext cx="1424932" cy="2533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EXECUTE DECISION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6DE080-5B4F-77AD-D4AA-C6F0EAB0E1A1}"/>
              </a:ext>
            </a:extLst>
          </p:cNvPr>
          <p:cNvSpPr txBox="1"/>
          <p:nvPr/>
        </p:nvSpPr>
        <p:spPr>
          <a:xfrm>
            <a:off x="6002435" y="4997969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Consistency &gt;= threshold ?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D86AE5F-74A8-144A-041B-4701DFF8B388}"/>
              </a:ext>
            </a:extLst>
          </p:cNvPr>
          <p:cNvCxnSpPr>
            <a:stCxn id="38" idx="2"/>
            <a:endCxn id="48" idx="0"/>
          </p:cNvCxnSpPr>
          <p:nvPr/>
        </p:nvCxnSpPr>
        <p:spPr>
          <a:xfrm>
            <a:off x="6349089" y="2249751"/>
            <a:ext cx="0" cy="276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946B1A7-E6B9-01E5-A1F6-C472359DB3B2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6349089" y="2779171"/>
            <a:ext cx="0" cy="266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95A6561-FB3E-ED25-EBC4-8000A27D8519}"/>
              </a:ext>
            </a:extLst>
          </p:cNvPr>
          <p:cNvCxnSpPr>
            <a:cxnSpLocks/>
          </p:cNvCxnSpPr>
          <p:nvPr/>
        </p:nvCxnSpPr>
        <p:spPr>
          <a:xfrm>
            <a:off x="6685313" y="3353797"/>
            <a:ext cx="938000" cy="27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4D4DADD-0F1F-59A4-565B-37C258FE76B1}"/>
              </a:ext>
            </a:extLst>
          </p:cNvPr>
          <p:cNvCxnSpPr>
            <a:endCxn id="50" idx="0"/>
          </p:cNvCxnSpPr>
          <p:nvPr/>
        </p:nvCxnSpPr>
        <p:spPr>
          <a:xfrm>
            <a:off x="6349089" y="3719557"/>
            <a:ext cx="0" cy="4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198C99-3A9D-5872-C32B-2DF28F19223A}"/>
              </a:ext>
            </a:extLst>
          </p:cNvPr>
          <p:cNvCxnSpPr>
            <a:stCxn id="50" idx="2"/>
          </p:cNvCxnSpPr>
          <p:nvPr/>
        </p:nvCxnSpPr>
        <p:spPr>
          <a:xfrm>
            <a:off x="6349089" y="4446529"/>
            <a:ext cx="0" cy="316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A5877A0-183E-70EA-4024-869456CA5717}"/>
              </a:ext>
            </a:extLst>
          </p:cNvPr>
          <p:cNvCxnSpPr>
            <a:cxnSpLocks/>
          </p:cNvCxnSpPr>
          <p:nvPr/>
        </p:nvCxnSpPr>
        <p:spPr>
          <a:xfrm>
            <a:off x="6685313" y="5112819"/>
            <a:ext cx="947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BDD26C4-3D6C-CB91-935C-CA5A153000D2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4803862" y="4319877"/>
            <a:ext cx="8327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FEA80CF-94B7-E83A-CB30-8FC3EF251248}"/>
              </a:ext>
            </a:extLst>
          </p:cNvPr>
          <p:cNvCxnSpPr>
            <a:endCxn id="53" idx="0"/>
          </p:cNvCxnSpPr>
          <p:nvPr/>
        </p:nvCxnSpPr>
        <p:spPr>
          <a:xfrm>
            <a:off x="4803862" y="4317580"/>
            <a:ext cx="0" cy="4938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A3C48CE-D3A8-D480-FAB8-4EA8599D27A3}"/>
              </a:ext>
            </a:extLst>
          </p:cNvPr>
          <p:cNvCxnSpPr>
            <a:cxnSpLocks/>
          </p:cNvCxnSpPr>
          <p:nvPr/>
        </p:nvCxnSpPr>
        <p:spPr>
          <a:xfrm flipH="1">
            <a:off x="6351105" y="5465414"/>
            <a:ext cx="2709" cy="2980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2554ED1-10F2-56EC-5A6E-F575303016B0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 flipH="1">
            <a:off x="6393293" y="6097214"/>
            <a:ext cx="7507" cy="3173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5EDFDEFD-7EEF-9A4D-BA12-0CFDFB9F4E7D}"/>
              </a:ext>
            </a:extLst>
          </p:cNvPr>
          <p:cNvSpPr txBox="1"/>
          <p:nvPr/>
        </p:nvSpPr>
        <p:spPr>
          <a:xfrm>
            <a:off x="6997148" y="3180522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0D4F9E-F796-62EB-04FB-DB064046AF48}"/>
              </a:ext>
            </a:extLst>
          </p:cNvPr>
          <p:cNvSpPr txBox="1"/>
          <p:nvPr/>
        </p:nvSpPr>
        <p:spPr>
          <a:xfrm>
            <a:off x="6282639" y="3816022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1AD48D8-582E-7FB4-1562-2C89B571D6D0}"/>
              </a:ext>
            </a:extLst>
          </p:cNvPr>
          <p:cNvSpPr txBox="1"/>
          <p:nvPr/>
        </p:nvSpPr>
        <p:spPr>
          <a:xfrm>
            <a:off x="6872533" y="4915065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82ED191-E8A4-4407-95AE-6D262B48556F}"/>
              </a:ext>
            </a:extLst>
          </p:cNvPr>
          <p:cNvSpPr txBox="1"/>
          <p:nvPr/>
        </p:nvSpPr>
        <p:spPr>
          <a:xfrm>
            <a:off x="6307628" y="5458901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pic>
        <p:nvPicPr>
          <p:cNvPr id="2" name="Picture 1" descr="A graph of a bar chart&#10;&#10;AI-generated content may be incorrect.">
            <a:extLst>
              <a:ext uri="{FF2B5EF4-FFF2-40B4-BE49-F238E27FC236}">
                <a16:creationId xmlns:a16="http://schemas.microsoft.com/office/drawing/2014/main" id="{53370610-A723-00A6-78CA-BC1B694C5B19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11" r="-1"/>
          <a:stretch>
            <a:fillRect/>
          </a:stretch>
        </p:blipFill>
        <p:spPr>
          <a:xfrm>
            <a:off x="-3537789" y="-258335"/>
            <a:ext cx="1235672" cy="757083"/>
          </a:xfrm>
          <a:prstGeom prst="rect">
            <a:avLst/>
          </a:prstGeom>
        </p:spPr>
      </p:pic>
      <p:pic>
        <p:nvPicPr>
          <p:cNvPr id="3" name="Picture 2" descr="A graph of a bar chart&#10;&#10;AI-generated content may be incorrect.">
            <a:extLst>
              <a:ext uri="{FF2B5EF4-FFF2-40B4-BE49-F238E27FC236}">
                <a16:creationId xmlns:a16="http://schemas.microsoft.com/office/drawing/2014/main" id="{6CC3B5DE-4DB2-CAD3-3F95-A5A54A1DA2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930397" y="-867130"/>
            <a:ext cx="937999" cy="55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8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09369-AF4C-5D52-C11B-39A7E0E9E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5DCDFB87-1032-F46E-C13A-1F9280A20BC9}"/>
              </a:ext>
            </a:extLst>
          </p:cNvPr>
          <p:cNvSpPr/>
          <p:nvPr/>
        </p:nvSpPr>
        <p:spPr>
          <a:xfrm>
            <a:off x="584640" y="2562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A82E80F-3FC6-A543-F6BF-413B64F0D60F}"/>
              </a:ext>
            </a:extLst>
          </p:cNvPr>
          <p:cNvSpPr/>
          <p:nvPr/>
        </p:nvSpPr>
        <p:spPr>
          <a:xfrm>
            <a:off x="677417" y="352992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190EB84-3427-4D9F-65D8-5EBA0AB374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74411" y="699743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DBF729E8-2C75-9D43-0F41-82535102E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120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DDE43AD-3494-8198-E6D6-85AB0F6B8B24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C2173B-B7B5-F5B2-3F8A-951058B198DE}"/>
              </a:ext>
            </a:extLst>
          </p:cNvPr>
          <p:cNvSpPr txBox="1"/>
          <p:nvPr/>
        </p:nvSpPr>
        <p:spPr>
          <a:xfrm>
            <a:off x="1821707" y="1124251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Results: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B7A136C-107E-B778-9275-8EC0CCE93C21}"/>
              </a:ext>
            </a:extLst>
          </p:cNvPr>
          <p:cNvSpPr/>
          <p:nvPr/>
        </p:nvSpPr>
        <p:spPr>
          <a:xfrm>
            <a:off x="14041273" y="1759348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META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BA14C-CFDE-A992-0060-3C9B8C0EC8F7}"/>
              </a:ext>
            </a:extLst>
          </p:cNvPr>
          <p:cNvSpPr/>
          <p:nvPr/>
        </p:nvSpPr>
        <p:spPr>
          <a:xfrm rot="2527420">
            <a:off x="14675248" y="2949297"/>
            <a:ext cx="470026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A1A1A4-2474-C096-C7A5-0FA6D78B6B9C}"/>
              </a:ext>
            </a:extLst>
          </p:cNvPr>
          <p:cNvSpPr txBox="1"/>
          <p:nvPr/>
        </p:nvSpPr>
        <p:spPr>
          <a:xfrm>
            <a:off x="14407085" y="2997816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confidence &gt;= </a:t>
            </a:r>
            <a:r>
              <a:rPr lang="en-US" sz="700" dirty="0" err="1"/>
              <a:t>threshod</a:t>
            </a:r>
            <a:endParaRPr lang="en-US" sz="7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071B63C-8AC9-1A9B-E640-BD3FFA715119}"/>
              </a:ext>
            </a:extLst>
          </p:cNvPr>
          <p:cNvSpPr/>
          <p:nvPr/>
        </p:nvSpPr>
        <p:spPr>
          <a:xfrm>
            <a:off x="14041273" y="2288768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CONFIDENCE CHECK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F1E39C9-B192-6B3E-ADA4-0FB0D8F87646}"/>
              </a:ext>
            </a:extLst>
          </p:cNvPr>
          <p:cNvSpPr/>
          <p:nvPr/>
        </p:nvSpPr>
        <p:spPr>
          <a:xfrm>
            <a:off x="16037401" y="2854161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Keep current Utility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706209-E2F4-020D-F531-2E6D9C729A0E}"/>
              </a:ext>
            </a:extLst>
          </p:cNvPr>
          <p:cNvSpPr/>
          <p:nvPr/>
        </p:nvSpPr>
        <p:spPr>
          <a:xfrm>
            <a:off x="14041273" y="3956126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STABILITY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88FBC7-4A5D-C9D9-B6C8-4E41B74FEF94}"/>
              </a:ext>
            </a:extLst>
          </p:cNvPr>
          <p:cNvSpPr/>
          <p:nvPr/>
        </p:nvSpPr>
        <p:spPr>
          <a:xfrm rot="2527420">
            <a:off x="14665308" y="4677476"/>
            <a:ext cx="470026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6B0BF3D-F299-EC89-D9D9-FC6CC02899EC}"/>
              </a:ext>
            </a:extLst>
          </p:cNvPr>
          <p:cNvSpPr/>
          <p:nvPr/>
        </p:nvSpPr>
        <p:spPr>
          <a:xfrm>
            <a:off x="16037401" y="4585160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Return false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D095485-3D83-3FF9-6AAD-0536727360B6}"/>
              </a:ext>
            </a:extLst>
          </p:cNvPr>
          <p:cNvSpPr/>
          <p:nvPr/>
        </p:nvSpPr>
        <p:spPr>
          <a:xfrm>
            <a:off x="12876762" y="4574331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Do we have enough sample?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690E3D2-A482-468B-E2FC-A2B0E86F15CF}"/>
              </a:ext>
            </a:extLst>
          </p:cNvPr>
          <p:cNvSpPr/>
          <p:nvPr/>
        </p:nvSpPr>
        <p:spPr>
          <a:xfrm>
            <a:off x="13910928" y="5526398"/>
            <a:ext cx="1789044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Does most common differ from current utility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BCEA09A-D898-8477-2127-08D071A3B725}"/>
              </a:ext>
            </a:extLst>
          </p:cNvPr>
          <p:cNvSpPr/>
          <p:nvPr/>
        </p:nvSpPr>
        <p:spPr>
          <a:xfrm>
            <a:off x="14085477" y="6177490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EXECUTE DECISION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E7C012-9F92-C675-0F62-533E8F665A6F}"/>
              </a:ext>
            </a:extLst>
          </p:cNvPr>
          <p:cNvSpPr txBox="1"/>
          <p:nvPr/>
        </p:nvSpPr>
        <p:spPr>
          <a:xfrm>
            <a:off x="14407085" y="4760871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Consistency &gt;= threshold 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F6B1B2E-7CE7-1A71-3375-C3606D3F3C17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4753739" y="1805067"/>
            <a:ext cx="0" cy="483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B0035B-C21E-2B9B-5914-95069FBB0B6C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753739" y="2334487"/>
            <a:ext cx="0" cy="474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76AF8A-320E-0D5E-48D3-5A0215FA355C}"/>
              </a:ext>
            </a:extLst>
          </p:cNvPr>
          <p:cNvCxnSpPr>
            <a:cxnSpLocks/>
          </p:cNvCxnSpPr>
          <p:nvPr/>
        </p:nvCxnSpPr>
        <p:spPr>
          <a:xfrm>
            <a:off x="15089963" y="3116699"/>
            <a:ext cx="938000" cy="27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BD2685-F456-5541-495A-69F77760DD43}"/>
              </a:ext>
            </a:extLst>
          </p:cNvPr>
          <p:cNvCxnSpPr>
            <a:endCxn id="19" idx="0"/>
          </p:cNvCxnSpPr>
          <p:nvPr/>
        </p:nvCxnSpPr>
        <p:spPr>
          <a:xfrm>
            <a:off x="14753739" y="3482459"/>
            <a:ext cx="0" cy="4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507871-9689-BAEA-782B-2C41364DA8DB}"/>
              </a:ext>
            </a:extLst>
          </p:cNvPr>
          <p:cNvCxnSpPr>
            <a:stCxn id="19" idx="2"/>
          </p:cNvCxnSpPr>
          <p:nvPr/>
        </p:nvCxnSpPr>
        <p:spPr>
          <a:xfrm>
            <a:off x="14753739" y="4001845"/>
            <a:ext cx="0" cy="52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20BF9C-69FF-9110-ED76-AA2B072EDE8A}"/>
              </a:ext>
            </a:extLst>
          </p:cNvPr>
          <p:cNvCxnSpPr>
            <a:cxnSpLocks/>
          </p:cNvCxnSpPr>
          <p:nvPr/>
        </p:nvCxnSpPr>
        <p:spPr>
          <a:xfrm>
            <a:off x="15089963" y="4875721"/>
            <a:ext cx="947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DCF5D3-36D8-63A1-22C0-AE59158B82D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3208512" y="3978986"/>
            <a:ext cx="832761" cy="1037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C4E5FD5-88D0-55E4-0215-CFC88A414F0E}"/>
              </a:ext>
            </a:extLst>
          </p:cNvPr>
          <p:cNvCxnSpPr>
            <a:endCxn id="29" idx="0"/>
          </p:cNvCxnSpPr>
          <p:nvPr/>
        </p:nvCxnSpPr>
        <p:spPr>
          <a:xfrm>
            <a:off x="13208512" y="4080482"/>
            <a:ext cx="0" cy="4938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788DDAD-6F4F-AA2F-FA38-BDE24D7FA810}"/>
              </a:ext>
            </a:extLst>
          </p:cNvPr>
          <p:cNvCxnSpPr>
            <a:cxnSpLocks/>
          </p:cNvCxnSpPr>
          <p:nvPr/>
        </p:nvCxnSpPr>
        <p:spPr>
          <a:xfrm flipH="1">
            <a:off x="14754472" y="5228316"/>
            <a:ext cx="3992" cy="2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43C23EC-27BF-154F-4455-3C9C4D6EB57E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14797943" y="5572117"/>
            <a:ext cx="7507" cy="605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7B0DCB9-02C1-3267-4135-1F922C201310}"/>
              </a:ext>
            </a:extLst>
          </p:cNvPr>
          <p:cNvSpPr txBox="1"/>
          <p:nvPr/>
        </p:nvSpPr>
        <p:spPr>
          <a:xfrm>
            <a:off x="15401798" y="2943424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7D8F0B-28C5-03A2-2BDC-8BDBB4052889}"/>
              </a:ext>
            </a:extLst>
          </p:cNvPr>
          <p:cNvSpPr txBox="1"/>
          <p:nvPr/>
        </p:nvSpPr>
        <p:spPr>
          <a:xfrm>
            <a:off x="14687289" y="3578924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8C91B9-D646-5F89-BBCA-A29CE14696C7}"/>
              </a:ext>
            </a:extLst>
          </p:cNvPr>
          <p:cNvSpPr txBox="1"/>
          <p:nvPr/>
        </p:nvSpPr>
        <p:spPr>
          <a:xfrm>
            <a:off x="15277183" y="4677967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DB59EE-1F9A-7D73-5269-5FF42D930ED3}"/>
              </a:ext>
            </a:extLst>
          </p:cNvPr>
          <p:cNvSpPr txBox="1"/>
          <p:nvPr/>
        </p:nvSpPr>
        <p:spPr>
          <a:xfrm>
            <a:off x="14712278" y="5221803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83926-81FC-B2B0-F349-1A9EBC692F35}"/>
              </a:ext>
            </a:extLst>
          </p:cNvPr>
          <p:cNvSpPr txBox="1"/>
          <p:nvPr/>
        </p:nvSpPr>
        <p:spPr>
          <a:xfrm>
            <a:off x="-2959364" y="8393408"/>
            <a:ext cx="3331981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3800" dirty="0"/>
              <a:t>🔮</a:t>
            </a:r>
            <a:endParaRPr lang="en-US" sz="13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C5A4D-2419-C8D7-EFC0-C83EE649C9D6}"/>
              </a:ext>
            </a:extLst>
          </p:cNvPr>
          <p:cNvSpPr txBox="1"/>
          <p:nvPr/>
        </p:nvSpPr>
        <p:spPr>
          <a:xfrm>
            <a:off x="67500" y="7793243"/>
            <a:ext cx="11348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Summary (In One Line)</a:t>
            </a:r>
          </a:p>
          <a:p>
            <a:r>
              <a:rPr lang="en-IN" dirty="0"/>
              <a:t>Extension 1 transforms the generic PCC baseline into an intelligent, context-aware system that automatically classifies traffic and dynamically applies the most suitable utility function—ensuring each application achieves its ideal network performance.</a:t>
            </a:r>
          </a:p>
        </p:txBody>
      </p:sp>
      <p:pic>
        <p:nvPicPr>
          <p:cNvPr id="3" name="Picture 2" descr="A graph of a bar chart&#10;&#10;AI-generated content may be incorrect.">
            <a:extLst>
              <a:ext uri="{FF2B5EF4-FFF2-40B4-BE49-F238E27FC236}">
                <a16:creationId xmlns:a16="http://schemas.microsoft.com/office/drawing/2014/main" id="{39CD11BB-BA3C-5FB5-2D5D-B278D7BDA3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1" r="-1"/>
          <a:stretch>
            <a:fillRect/>
          </a:stretch>
        </p:blipFill>
        <p:spPr>
          <a:xfrm>
            <a:off x="1518531" y="2046917"/>
            <a:ext cx="4460716" cy="2733033"/>
          </a:xfrm>
          <a:prstGeom prst="rect">
            <a:avLst/>
          </a:prstGeom>
        </p:spPr>
      </p:pic>
      <p:pic>
        <p:nvPicPr>
          <p:cNvPr id="5" name="Picture 4" descr="A graph of a bar chart&#10;&#10;AI-generated content may be incorrect.">
            <a:extLst>
              <a:ext uri="{FF2B5EF4-FFF2-40B4-BE49-F238E27FC236}">
                <a16:creationId xmlns:a16="http://schemas.microsoft.com/office/drawing/2014/main" id="{EE80A2F3-C4BA-947E-AE6E-563728586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728" y="2048637"/>
            <a:ext cx="4569260" cy="27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66DE-4399-BD49-FEF1-0EA2EBD4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A7746401-4D4C-0897-6EA0-9FBF016AF59B}"/>
              </a:ext>
            </a:extLst>
          </p:cNvPr>
          <p:cNvSpPr/>
          <p:nvPr/>
        </p:nvSpPr>
        <p:spPr>
          <a:xfrm>
            <a:off x="584640" y="2562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F8FE13D-57AD-DF59-35FF-2B4FC73098B1}"/>
              </a:ext>
            </a:extLst>
          </p:cNvPr>
          <p:cNvSpPr/>
          <p:nvPr/>
        </p:nvSpPr>
        <p:spPr>
          <a:xfrm>
            <a:off x="677417" y="352992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9BC1EA-69E0-E9FF-D2E9-CDBFA86E1BF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74411" y="699743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CE72DE21-362A-57A1-9376-3F142F232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120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09B0929-4192-AB6C-DEAD-9448812030D2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15DED2-EF2A-F6D8-B530-B8F9A4601B13}"/>
              </a:ext>
            </a:extLst>
          </p:cNvPr>
          <p:cNvSpPr txBox="1"/>
          <p:nvPr/>
        </p:nvSpPr>
        <p:spPr>
          <a:xfrm>
            <a:off x="1821707" y="1124251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Results: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672259-292C-AF2E-7116-3F9473252424}"/>
              </a:ext>
            </a:extLst>
          </p:cNvPr>
          <p:cNvSpPr/>
          <p:nvPr/>
        </p:nvSpPr>
        <p:spPr>
          <a:xfrm>
            <a:off x="14041273" y="1759348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META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1F8C80-4922-F20F-3A1C-7302801A4C05}"/>
              </a:ext>
            </a:extLst>
          </p:cNvPr>
          <p:cNvSpPr/>
          <p:nvPr/>
        </p:nvSpPr>
        <p:spPr>
          <a:xfrm rot="2527420">
            <a:off x="14675248" y="2949297"/>
            <a:ext cx="470026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8AE959-7993-7D9E-5B93-FC5F040B9659}"/>
              </a:ext>
            </a:extLst>
          </p:cNvPr>
          <p:cNvSpPr txBox="1"/>
          <p:nvPr/>
        </p:nvSpPr>
        <p:spPr>
          <a:xfrm>
            <a:off x="14407085" y="2997816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confidence &gt;= </a:t>
            </a:r>
            <a:r>
              <a:rPr lang="en-US" sz="700" dirty="0" err="1"/>
              <a:t>threshod</a:t>
            </a:r>
            <a:endParaRPr lang="en-US" sz="7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0B8A10-0725-017C-B960-62899094802B}"/>
              </a:ext>
            </a:extLst>
          </p:cNvPr>
          <p:cNvSpPr/>
          <p:nvPr/>
        </p:nvSpPr>
        <p:spPr>
          <a:xfrm>
            <a:off x="14041273" y="2288768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CONFIDENCE CHECK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4EAACD-DD3D-0BAB-DE49-50D66562BC95}"/>
              </a:ext>
            </a:extLst>
          </p:cNvPr>
          <p:cNvSpPr/>
          <p:nvPr/>
        </p:nvSpPr>
        <p:spPr>
          <a:xfrm>
            <a:off x="16037401" y="2854161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Keep current Utility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23ACCF0-016E-5368-B49F-222CDDD28671}"/>
              </a:ext>
            </a:extLst>
          </p:cNvPr>
          <p:cNvSpPr/>
          <p:nvPr/>
        </p:nvSpPr>
        <p:spPr>
          <a:xfrm>
            <a:off x="14041273" y="3956126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STABILITY CHECK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D11986-E420-264B-16D0-8A873EE27637}"/>
              </a:ext>
            </a:extLst>
          </p:cNvPr>
          <p:cNvSpPr/>
          <p:nvPr/>
        </p:nvSpPr>
        <p:spPr>
          <a:xfrm rot="2527420">
            <a:off x="14665308" y="4677476"/>
            <a:ext cx="470026" cy="457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5E23BE0-7BDD-A93D-C1E6-2C0DDF0AD316}"/>
              </a:ext>
            </a:extLst>
          </p:cNvPr>
          <p:cNvSpPr/>
          <p:nvPr/>
        </p:nvSpPr>
        <p:spPr>
          <a:xfrm>
            <a:off x="16037401" y="4585160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Return false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444A74B1-C061-5EE0-8AAA-41FC6DCD8A4A}"/>
              </a:ext>
            </a:extLst>
          </p:cNvPr>
          <p:cNvSpPr/>
          <p:nvPr/>
        </p:nvSpPr>
        <p:spPr>
          <a:xfrm>
            <a:off x="12876762" y="4574331"/>
            <a:ext cx="663500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Do we have enough sample?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F65F4A2-251D-7880-B4C1-6A6D4620BC71}"/>
              </a:ext>
            </a:extLst>
          </p:cNvPr>
          <p:cNvSpPr/>
          <p:nvPr/>
        </p:nvSpPr>
        <p:spPr>
          <a:xfrm>
            <a:off x="13910928" y="5526398"/>
            <a:ext cx="1789044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Does most common differ from current utility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D184658-26F5-89E8-F0C9-5712BE7C2189}"/>
              </a:ext>
            </a:extLst>
          </p:cNvPr>
          <p:cNvSpPr/>
          <p:nvPr/>
        </p:nvSpPr>
        <p:spPr>
          <a:xfrm>
            <a:off x="14085477" y="6177490"/>
            <a:ext cx="1424932" cy="4571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EXECUTE DECISION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E5BAFA-ED00-BD5D-BF06-5847BF650E32}"/>
              </a:ext>
            </a:extLst>
          </p:cNvPr>
          <p:cNvSpPr txBox="1"/>
          <p:nvPr/>
        </p:nvSpPr>
        <p:spPr>
          <a:xfrm>
            <a:off x="14407085" y="4760871"/>
            <a:ext cx="785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Consistency &gt;= threshold 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99066-C056-B82B-06C9-A343BF1ADBB8}"/>
              </a:ext>
            </a:extLst>
          </p:cNvPr>
          <p:cNvCxnSpPr>
            <a:stCxn id="10" idx="2"/>
            <a:endCxn id="16" idx="0"/>
          </p:cNvCxnSpPr>
          <p:nvPr/>
        </p:nvCxnSpPr>
        <p:spPr>
          <a:xfrm>
            <a:off x="14753739" y="1805067"/>
            <a:ext cx="0" cy="483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AF1ADF-A748-3811-BC73-9F7AE49E285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4753739" y="2334487"/>
            <a:ext cx="0" cy="474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A6CA18E-C19A-D31C-094F-4F9303720298}"/>
              </a:ext>
            </a:extLst>
          </p:cNvPr>
          <p:cNvCxnSpPr>
            <a:cxnSpLocks/>
          </p:cNvCxnSpPr>
          <p:nvPr/>
        </p:nvCxnSpPr>
        <p:spPr>
          <a:xfrm>
            <a:off x="15089963" y="3116699"/>
            <a:ext cx="938000" cy="278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E31609A-0A57-BDED-7C51-5EC88EFA5314}"/>
              </a:ext>
            </a:extLst>
          </p:cNvPr>
          <p:cNvCxnSpPr>
            <a:endCxn id="19" idx="0"/>
          </p:cNvCxnSpPr>
          <p:nvPr/>
        </p:nvCxnSpPr>
        <p:spPr>
          <a:xfrm>
            <a:off x="14753739" y="3482459"/>
            <a:ext cx="0" cy="473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860294-E047-39CA-253B-327D498932AE}"/>
              </a:ext>
            </a:extLst>
          </p:cNvPr>
          <p:cNvCxnSpPr>
            <a:stCxn id="19" idx="2"/>
          </p:cNvCxnSpPr>
          <p:nvPr/>
        </p:nvCxnSpPr>
        <p:spPr>
          <a:xfrm>
            <a:off x="14753739" y="4001845"/>
            <a:ext cx="0" cy="52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E431619-7A16-C53B-6056-4E4B6329AC20}"/>
              </a:ext>
            </a:extLst>
          </p:cNvPr>
          <p:cNvCxnSpPr>
            <a:cxnSpLocks/>
          </p:cNvCxnSpPr>
          <p:nvPr/>
        </p:nvCxnSpPr>
        <p:spPr>
          <a:xfrm>
            <a:off x="15089963" y="4875721"/>
            <a:ext cx="94743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263F9E-B608-4575-7FF4-13B27C52BB7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13208512" y="3978986"/>
            <a:ext cx="832761" cy="1037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622C8A-4D51-B074-8120-350A39458372}"/>
              </a:ext>
            </a:extLst>
          </p:cNvPr>
          <p:cNvCxnSpPr>
            <a:endCxn id="29" idx="0"/>
          </p:cNvCxnSpPr>
          <p:nvPr/>
        </p:nvCxnSpPr>
        <p:spPr>
          <a:xfrm>
            <a:off x="13208512" y="4080482"/>
            <a:ext cx="0" cy="4938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C22441-F0C2-3168-5C5F-37388FFED652}"/>
              </a:ext>
            </a:extLst>
          </p:cNvPr>
          <p:cNvCxnSpPr>
            <a:cxnSpLocks/>
          </p:cNvCxnSpPr>
          <p:nvPr/>
        </p:nvCxnSpPr>
        <p:spPr>
          <a:xfrm flipH="1">
            <a:off x="14754472" y="5228316"/>
            <a:ext cx="3992" cy="20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3BA17F-DE4A-3AD9-2976-EC391CE16760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flipH="1">
            <a:off x="14797943" y="5572117"/>
            <a:ext cx="7507" cy="605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3AD9D12-4DBB-8B5A-4153-6CFE5E75E372}"/>
              </a:ext>
            </a:extLst>
          </p:cNvPr>
          <p:cNvSpPr txBox="1"/>
          <p:nvPr/>
        </p:nvSpPr>
        <p:spPr>
          <a:xfrm>
            <a:off x="15401798" y="2943424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4B35BD-F940-093C-BED3-CED3BAA57DCB}"/>
              </a:ext>
            </a:extLst>
          </p:cNvPr>
          <p:cNvSpPr txBox="1"/>
          <p:nvPr/>
        </p:nvSpPr>
        <p:spPr>
          <a:xfrm>
            <a:off x="14687289" y="3578924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AD7173-8BA1-7404-8071-46780DFCF3AF}"/>
              </a:ext>
            </a:extLst>
          </p:cNvPr>
          <p:cNvSpPr txBox="1"/>
          <p:nvPr/>
        </p:nvSpPr>
        <p:spPr>
          <a:xfrm>
            <a:off x="15277183" y="4677967"/>
            <a:ext cx="3866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61B7F6-C245-2479-D80A-9C5AD02952D4}"/>
              </a:ext>
            </a:extLst>
          </p:cNvPr>
          <p:cNvSpPr txBox="1"/>
          <p:nvPr/>
        </p:nvSpPr>
        <p:spPr>
          <a:xfrm>
            <a:off x="14712278" y="5221803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Yes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47B821-BF93-1001-BAD4-13DB5EA81A34}"/>
              </a:ext>
            </a:extLst>
          </p:cNvPr>
          <p:cNvSpPr txBox="1"/>
          <p:nvPr/>
        </p:nvSpPr>
        <p:spPr>
          <a:xfrm>
            <a:off x="1538980" y="5599898"/>
            <a:ext cx="86507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   Summary (In One Line)</a:t>
            </a:r>
          </a:p>
          <a:p>
            <a:r>
              <a:rPr lang="en-IN" sz="1600" dirty="0"/>
              <a:t>Extension 1 transforms the generic PCC baseline into an intelligent, context-aware system that automatically classifies traffic and dynamically applies the most suitable utility function-ensuring each application achieves its ideal network performance.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4DF50-F572-D052-3BC4-4FE24B7CB861}"/>
              </a:ext>
            </a:extLst>
          </p:cNvPr>
          <p:cNvSpPr txBox="1"/>
          <p:nvPr/>
        </p:nvSpPr>
        <p:spPr>
          <a:xfrm>
            <a:off x="1326513" y="5631593"/>
            <a:ext cx="690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🔮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30AC92-5DCA-99EE-E0EB-8265F37A18C8}"/>
              </a:ext>
            </a:extLst>
          </p:cNvPr>
          <p:cNvSpPr/>
          <p:nvPr/>
        </p:nvSpPr>
        <p:spPr>
          <a:xfrm>
            <a:off x="-5150189" y="7165889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FFCE09-507D-3D04-B1C7-B456A3AA9A81}"/>
              </a:ext>
            </a:extLst>
          </p:cNvPr>
          <p:cNvSpPr/>
          <p:nvPr/>
        </p:nvSpPr>
        <p:spPr>
          <a:xfrm>
            <a:off x="-5054177" y="7261901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747BF9-3782-99B0-C758-7BB3C0BE78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906413" y="6962536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4" name="Picture 10" descr="Wi-Fi Connected icon">
            <a:extLst>
              <a:ext uri="{FF2B5EF4-FFF2-40B4-BE49-F238E27FC236}">
                <a16:creationId xmlns:a16="http://schemas.microsoft.com/office/drawing/2014/main" id="{FAC8C1C9-6583-9DE7-0542-4C95F848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05582" y="7410496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5FAE473-AE3F-9898-C857-9663BCE2F2F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88782" y="7992710"/>
            <a:ext cx="7951163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— The Problem: Treating All Packet Loss Equally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7468A-B492-5877-3136-383B47E4FDE7}"/>
              </a:ext>
            </a:extLst>
          </p:cNvPr>
          <p:cNvSpPr txBox="1"/>
          <p:nvPr/>
        </p:nvSpPr>
        <p:spPr>
          <a:xfrm>
            <a:off x="1195366" y="790109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  <p:pic>
        <p:nvPicPr>
          <p:cNvPr id="23" name="Picture 22" descr="A graph of a bar chart&#10;&#10;AI-generated content may be incorrect.">
            <a:extLst>
              <a:ext uri="{FF2B5EF4-FFF2-40B4-BE49-F238E27FC236}">
                <a16:creationId xmlns:a16="http://schemas.microsoft.com/office/drawing/2014/main" id="{122EECA9-0EF6-EDB5-3F87-284F2B769BF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11" r="-1"/>
          <a:stretch>
            <a:fillRect/>
          </a:stretch>
        </p:blipFill>
        <p:spPr>
          <a:xfrm>
            <a:off x="1518531" y="2046917"/>
            <a:ext cx="4460716" cy="2733033"/>
          </a:xfrm>
          <a:prstGeom prst="rect">
            <a:avLst/>
          </a:prstGeom>
        </p:spPr>
      </p:pic>
      <p:pic>
        <p:nvPicPr>
          <p:cNvPr id="48" name="Picture 47" descr="A graph of a bar chart&#10;&#10;AI-generated content may be incorrect.">
            <a:extLst>
              <a:ext uri="{FF2B5EF4-FFF2-40B4-BE49-F238E27FC236}">
                <a16:creationId xmlns:a16="http://schemas.microsoft.com/office/drawing/2014/main" id="{D3FA6B05-7B17-B5F7-478C-FD1EDCEE0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6728" y="2048637"/>
            <a:ext cx="4569260" cy="27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8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6A8D-A079-377C-A772-B430FF9D8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2A915A53-AEA0-0B58-9C3E-B4C48BCC195D}"/>
              </a:ext>
            </a:extLst>
          </p:cNvPr>
          <p:cNvSpPr/>
          <p:nvPr/>
        </p:nvSpPr>
        <p:spPr>
          <a:xfrm>
            <a:off x="-3222147" y="-11070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F43FA69-641A-0893-A7EB-DA3B2BA6EF54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FD3A9148-74B5-4422-3EEE-8A7790B536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23C89BB-CDA6-A14A-0A14-C26F98A70A13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C6803A4-5A3C-CC3F-AAC9-EB3C3FE8172A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CCF9F7B5-23BC-211B-906C-36C191F1439A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68861D82-22E3-F12D-B311-9618B8801C03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8EAD2E1-3780-83DE-B3DF-8101EFEE725B}"/>
              </a:ext>
            </a:extLst>
          </p:cNvPr>
          <p:cNvSpPr/>
          <p:nvPr/>
        </p:nvSpPr>
        <p:spPr>
          <a:xfrm>
            <a:off x="-3129370" y="-1010344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E88E1DF-244F-C4A0-567E-76070FD8DEC1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B7F94E25-DBF8-D0EF-6D21-F75D05EA5F07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BC88405-88F4-B65A-D960-3B51FF9F6401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BEAFB3F-CCE0-10C4-BBE6-7F3C64AA6722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5FD260D-2B61-7872-714E-353B3D7D921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4D5F77A-5B9B-E064-EA8A-0ED5D9AF2967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E595FD49-87F6-5BB1-79A9-633BC38B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02E685F5-7D69-0453-9F21-02BFC2620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B204E09F-7DA2-4A36-271E-2F4D08607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72F70690-0089-3F69-9A70-00AC9AF54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AA053832-080F-2DA3-8548-856EC5830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014C3E5B-A515-22EC-7D0E-44AA818DB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60EC1C21-0A32-5B4D-D1D0-0537CDE4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6C7DCEFB-5413-396F-8E39-5BD398E6D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07129640-86EB-86B5-550F-F71034C3F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950BF2CF-B7D1-6F29-5D5D-BC7F90674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90E85AA1-9149-A3E1-1573-3A031EBC0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A5888E94-2038-7C20-5804-4AE13B8A9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B171E95-89F7-AB15-2B5D-4CBDDA3FC4A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FBFD359-1566-BB7D-E0E0-B5B9EBA5C07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1012932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E93F530-E143-AC81-2660-56711BE2C1A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008923" y="-1273773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Hierarchical Multi-Objective Learning Framework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7549F0D7-8870-7EA9-E684-C84BE01FE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9EAAAAAB-3DBD-9362-1708-EB317F49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44956BD0-AF6F-3301-4173-8A7ED97A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EF26B4FF-52F7-4AC4-DE10-47201A3F1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9667" y="-86458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D28F02-F59B-51D9-450B-C1002EFC889B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20B17-0B91-A93F-670F-8D9441B0B451}"/>
              </a:ext>
            </a:extLst>
          </p:cNvPr>
          <p:cNvSpPr txBox="1"/>
          <p:nvPr/>
        </p:nvSpPr>
        <p:spPr>
          <a:xfrm>
            <a:off x="17716676" y="394409"/>
            <a:ext cx="311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Results</a:t>
            </a:r>
            <a:endParaRPr lang="en-US" sz="2400" dirty="0"/>
          </a:p>
        </p:txBody>
      </p:sp>
      <p:pic>
        <p:nvPicPr>
          <p:cNvPr id="9" name="Picture 8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5A7B1509-16D5-BB96-FB9D-564714B2BE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5057" y="1418375"/>
            <a:ext cx="2875806" cy="1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F70B4-C4EE-2CBD-96EA-7959403BD79C}"/>
              </a:ext>
            </a:extLst>
          </p:cNvPr>
          <p:cNvSpPr txBox="1"/>
          <p:nvPr/>
        </p:nvSpPr>
        <p:spPr>
          <a:xfrm>
            <a:off x="13769125" y="4500695"/>
            <a:ext cx="83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~15-20% utility improvement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ACDDD1-8ACE-E185-B330-CD786DD5DD4A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pic>
        <p:nvPicPr>
          <p:cNvPr id="12" name="Picture 11" descr="A graph of utility score comparison&#10;&#10;AI-generated content may be incorrect.">
            <a:extLst>
              <a:ext uri="{FF2B5EF4-FFF2-40B4-BE49-F238E27FC236}">
                <a16:creationId xmlns:a16="http://schemas.microsoft.com/office/drawing/2014/main" id="{B0B32B8D-1032-2B17-4EE3-470250F72A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61440" y="1396936"/>
            <a:ext cx="2898983" cy="1432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AEC70C-FBCD-67FF-8A12-AC0D977943E0}"/>
              </a:ext>
            </a:extLst>
          </p:cNvPr>
          <p:cNvSpPr txBox="1"/>
          <p:nvPr/>
        </p:nvSpPr>
        <p:spPr>
          <a:xfrm>
            <a:off x="3187644" y="9255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C89B600-F3D6-9695-F374-4256D3740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15503"/>
              </p:ext>
            </p:extLst>
          </p:nvPr>
        </p:nvGraphicFramePr>
        <p:xfrm>
          <a:off x="257047" y="8427768"/>
          <a:ext cx="10515600" cy="3158212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1703362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934981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533661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6175066"/>
                    </a:ext>
                  </a:extLst>
                </a:gridCol>
              </a:tblGrid>
              <a:tr h="5263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Type of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Cause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Correct Reaction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Why PCC Vivace Fails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953935"/>
                  </a:ext>
                </a:extLst>
              </a:tr>
              <a:tr h="921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1️⃣ Congestion Loss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Queue overflow at router when link is saturated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🔽 Reduce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✅ This is correct behavior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90129"/>
                  </a:ext>
                </a:extLst>
              </a:tr>
              <a:tr h="1710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2️⃣ Wireless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Random link-layer corruption in Wi-Fi or cellular (fading, interference)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🔁 Keep rate steady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❌ PCC wrongly reduces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86605"/>
                  </a:ext>
                </a:extLst>
              </a:tr>
            </a:tbl>
          </a:graphicData>
        </a:graphic>
      </p:graphicFrame>
      <p:sp>
        <p:nvSpPr>
          <p:cNvPr id="25" name="Rectangle 1">
            <a:extLst>
              <a:ext uri="{FF2B5EF4-FFF2-40B4-BE49-F238E27FC236}">
                <a16:creationId xmlns:a16="http://schemas.microsoft.com/office/drawing/2014/main" id="{7D2064FE-0FB0-F32C-6590-C957E6A5A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69" y="7221025"/>
            <a:ext cx="72550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🚨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Here’s the 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Not all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losses mean congestion.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reality, packet loss can come from two completely different causes:</a:t>
            </a:r>
          </a:p>
        </p:txBody>
      </p:sp>
    </p:spTree>
    <p:extLst>
      <p:ext uri="{BB962C8B-B14F-4D97-AF65-F5344CB8AC3E}">
        <p14:creationId xmlns:p14="http://schemas.microsoft.com/office/powerpoint/2010/main" val="2669652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AC741-E93E-6D22-6F57-E8DBC5DE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DF69100E-E0ED-F1C0-EA23-E523E44C84A6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3D60EE2-B100-7A0D-680F-31C528B17813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375E714D-87A8-5143-74BB-174BC4A91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58009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C7C521-33F8-E089-2AC0-D34861EED496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187423-45E4-7CE0-4563-6FB215EB0F5E}"/>
              </a:ext>
            </a:extLst>
          </p:cNvPr>
          <p:cNvSpPr txBox="1"/>
          <p:nvPr/>
        </p:nvSpPr>
        <p:spPr>
          <a:xfrm>
            <a:off x="17716676" y="394409"/>
            <a:ext cx="311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Results</a:t>
            </a:r>
            <a:endParaRPr lang="en-US" sz="2400" dirty="0"/>
          </a:p>
        </p:txBody>
      </p:sp>
      <p:pic>
        <p:nvPicPr>
          <p:cNvPr id="9" name="Picture 8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90BE0673-12AD-B9DC-5C5E-20A8B51FE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057" y="1418375"/>
            <a:ext cx="2875806" cy="1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F2D085-2BC7-BB8B-8F6E-741523A51001}"/>
              </a:ext>
            </a:extLst>
          </p:cNvPr>
          <p:cNvSpPr txBox="1"/>
          <p:nvPr/>
        </p:nvSpPr>
        <p:spPr>
          <a:xfrm>
            <a:off x="13769125" y="4500695"/>
            <a:ext cx="83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~15-20% utility improvement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760758-58FC-A0F3-68BB-96B42FBDD892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pic>
        <p:nvPicPr>
          <p:cNvPr id="12" name="Picture 11" descr="A graph of utility score comparison&#10;&#10;AI-generated content may be incorrect.">
            <a:extLst>
              <a:ext uri="{FF2B5EF4-FFF2-40B4-BE49-F238E27FC236}">
                <a16:creationId xmlns:a16="http://schemas.microsoft.com/office/drawing/2014/main" id="{6670F30C-E207-0920-603D-409C30233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1440" y="1396936"/>
            <a:ext cx="2898983" cy="1432558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1C483F1-A884-B455-6A7A-F49C9D5E0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7544"/>
              </p:ext>
            </p:extLst>
          </p:nvPr>
        </p:nvGraphicFramePr>
        <p:xfrm>
          <a:off x="795332" y="3137710"/>
          <a:ext cx="10515600" cy="3158212"/>
        </p:xfrm>
        <a:graphic>
          <a:graphicData uri="http://schemas.openxmlformats.org/drawingml/2006/table">
            <a:tbl>
              <a:tblPr/>
              <a:tblGrid>
                <a:gridCol w="2628900">
                  <a:extLst>
                    <a:ext uri="{9D8B030D-6E8A-4147-A177-3AD203B41FA5}">
                      <a16:colId xmlns:a16="http://schemas.microsoft.com/office/drawing/2014/main" val="217033629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9349810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533661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76175066"/>
                    </a:ext>
                  </a:extLst>
                </a:gridCol>
              </a:tblGrid>
              <a:tr h="5263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Type of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Cause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>
                          <a:solidFill>
                            <a:srgbClr val="FF0000"/>
                          </a:solidFill>
                        </a:rPr>
                        <a:t>Correct Reaction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Why PCC Vivace Fails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953935"/>
                  </a:ext>
                </a:extLst>
              </a:tr>
              <a:tr h="9211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 Congestion Loss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Queue overflow at router when link is saturated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 Reduce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✅ This is correct </a:t>
                      </a:r>
                      <a:r>
                        <a:rPr lang="en-IN" dirty="0" err="1"/>
                        <a:t>behavior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990129"/>
                  </a:ext>
                </a:extLst>
              </a:tr>
              <a:tr h="17106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 Wireless Loss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Random link-layer corruption in Wi-Fi or cellular (fading, interference)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 Keep rate steady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❌ PCC wrongly reduces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586605"/>
                  </a:ext>
                </a:extLst>
              </a:tr>
            </a:tbl>
          </a:graphicData>
        </a:graphic>
      </p:graphicFrame>
      <p:sp>
        <p:nvSpPr>
          <p:cNvPr id="20" name="Rectangle 1">
            <a:extLst>
              <a:ext uri="{FF2B5EF4-FFF2-40B4-BE49-F238E27FC236}">
                <a16:creationId xmlns:a16="http://schemas.microsoft.com/office/drawing/2014/main" id="{4068324A-89C3-A744-D9EC-DF33F8BAD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13" y="1930967"/>
            <a:ext cx="725506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🚨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Problem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Arial" panose="020B0604020202020204" pitchFamily="34" charset="0"/>
              </a:rPr>
              <a:t>Not all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losses mean congestion.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reality, packet loss can come from two completely different causes: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8B105C-AC8B-DCFF-CF2E-82A4F598F892}"/>
              </a:ext>
            </a:extLst>
          </p:cNvPr>
          <p:cNvSpPr txBox="1"/>
          <p:nvPr/>
        </p:nvSpPr>
        <p:spPr>
          <a:xfrm>
            <a:off x="-6482226" y="1863825"/>
            <a:ext cx="20425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" dirty="0"/>
              <a:t>   In each Monitor Interval (every ~100ms):</a:t>
            </a:r>
            <a:br>
              <a:rPr lang="en-IN" sz="600" dirty="0"/>
            </a:br>
            <a:endParaRPr lang="en-IN" sz="600" dirty="0"/>
          </a:p>
          <a:p>
            <a:r>
              <a:rPr lang="en-IN" sz="600" dirty="0"/>
              <a:t>   1. Measure loss and RTT</a:t>
            </a:r>
          </a:p>
          <a:p>
            <a:r>
              <a:rPr lang="en-IN" sz="600" dirty="0"/>
              <a:t>      → Send to </a:t>
            </a:r>
            <a:r>
              <a:rPr lang="en-IN" sz="600" dirty="0" err="1"/>
              <a:t>LossClassifier</a:t>
            </a:r>
            <a:endParaRPr lang="en-IN" sz="600" dirty="0"/>
          </a:p>
          <a:p>
            <a:endParaRPr lang="en-IN" sz="600" dirty="0"/>
          </a:p>
          <a:p>
            <a:r>
              <a:rPr lang="en-IN" sz="600" dirty="0"/>
              <a:t>   2. </a:t>
            </a:r>
            <a:r>
              <a:rPr lang="en-IN" sz="600" dirty="0" err="1"/>
              <a:t>LossClassifier</a:t>
            </a:r>
            <a:r>
              <a:rPr lang="en-IN" sz="600" dirty="0"/>
              <a:t> </a:t>
            </a:r>
            <a:r>
              <a:rPr lang="en-IN" sz="600" dirty="0" err="1"/>
              <a:t>analyzes</a:t>
            </a:r>
            <a:r>
              <a:rPr lang="en-IN" sz="600" dirty="0"/>
              <a:t> the data</a:t>
            </a:r>
          </a:p>
          <a:p>
            <a:r>
              <a:rPr lang="en-IN" sz="600" dirty="0"/>
              <a:t>      → Calculates correlation</a:t>
            </a:r>
          </a:p>
          <a:p>
            <a:r>
              <a:rPr lang="en-IN" sz="600" dirty="0"/>
              <a:t>      → Returns: </a:t>
            </a:r>
            <a:r>
              <a:rPr lang="en-IN" sz="600" dirty="0" err="1"/>
              <a:t>p_wireless</a:t>
            </a:r>
            <a:r>
              <a:rPr lang="en-IN" sz="600" dirty="0"/>
              <a:t> = 0.8, confidence = 0.9</a:t>
            </a:r>
          </a:p>
          <a:p>
            <a:endParaRPr lang="en-IN" sz="600" dirty="0"/>
          </a:p>
          <a:p>
            <a:r>
              <a:rPr lang="en-IN" sz="600" dirty="0"/>
              <a:t>   3. </a:t>
            </a:r>
            <a:r>
              <a:rPr lang="en-IN" sz="600" dirty="0" err="1"/>
              <a:t>AdaptiveLossCoefficient</a:t>
            </a:r>
            <a:r>
              <a:rPr lang="en-IN" sz="600" dirty="0"/>
              <a:t> receives this information</a:t>
            </a:r>
          </a:p>
          <a:p>
            <a:r>
              <a:rPr lang="en-IN" sz="600" dirty="0"/>
              <a:t>      → Calculates </a:t>
            </a:r>
            <a:r>
              <a:rPr lang="el-GR" sz="600" dirty="0"/>
              <a:t>λ = 2.0 + (</a:t>
            </a:r>
            <a:r>
              <a:rPr lang="en-IN" sz="600" dirty="0"/>
              <a:t>correlation-based adjustment)</a:t>
            </a:r>
          </a:p>
          <a:p>
            <a:endParaRPr lang="en-IN" sz="600" dirty="0"/>
          </a:p>
          <a:p>
            <a:r>
              <a:rPr lang="en-IN" sz="600" dirty="0"/>
              <a:t>   4. When calculating utility:</a:t>
            </a:r>
          </a:p>
          <a:p>
            <a:r>
              <a:rPr lang="en-IN" sz="600" dirty="0"/>
              <a:t>      → Instead of using fixed </a:t>
            </a:r>
            <a:r>
              <a:rPr lang="el-GR" sz="600" dirty="0"/>
              <a:t>λ = 10.0</a:t>
            </a:r>
          </a:p>
          <a:p>
            <a:r>
              <a:rPr lang="el-GR" sz="600" dirty="0"/>
              <a:t>      → </a:t>
            </a:r>
            <a:r>
              <a:rPr lang="en-IN" sz="600" dirty="0"/>
              <a:t>Use </a:t>
            </a:r>
            <a:r>
              <a:rPr lang="el-GR" sz="600" dirty="0"/>
              <a:t>λ = 2.0 (</a:t>
            </a:r>
            <a:r>
              <a:rPr lang="en-IN" sz="600" dirty="0"/>
              <a:t>for wireless) or 10.0 (for congestion)</a:t>
            </a:r>
            <a:br>
              <a:rPr lang="en-IN" sz="600" dirty="0"/>
            </a:br>
            <a:endParaRPr lang="en-IN" sz="600" dirty="0"/>
          </a:p>
          <a:p>
            <a:r>
              <a:rPr lang="en-IN" sz="600" dirty="0"/>
              <a:t>   5. PCC adjusts rate based on this utility</a:t>
            </a:r>
          </a:p>
          <a:p>
            <a:r>
              <a:rPr lang="en-IN" sz="600" dirty="0"/>
              <a:t>      → If wireless loss: Maintains rate (high utility)</a:t>
            </a:r>
          </a:p>
          <a:p>
            <a:r>
              <a:rPr lang="en-IN" sz="600" dirty="0"/>
              <a:t>      → If congestion loss: Reduces rate (low utility)</a:t>
            </a:r>
          </a:p>
          <a:p>
            <a:endParaRPr lang="en-US" sz="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2C44D-53D0-C98D-A50D-FB0B4F4DDD9E}"/>
              </a:ext>
            </a:extLst>
          </p:cNvPr>
          <p:cNvSpPr txBox="1"/>
          <p:nvPr/>
        </p:nvSpPr>
        <p:spPr>
          <a:xfrm>
            <a:off x="1788691" y="-1510413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🔬 Approach: Correlation-based classification (Pearson coefficient)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FE669-5931-E7A2-DD8C-186EF6C0B8C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995" y="1012932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9B45B-6F3B-3B76-076A-87542E58F48E}"/>
              </a:ext>
            </a:extLst>
          </p:cNvPr>
          <p:cNvSpPr txBox="1"/>
          <p:nvPr/>
        </p:nvSpPr>
        <p:spPr>
          <a:xfrm>
            <a:off x="3187644" y="92559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35017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CD6D-E549-EA01-9224-310309ED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6C5CF5CF-E329-2439-608B-91C0CC9155FD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9B837D1-79DF-BBC3-28A1-10541D3F2B8D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C286A38F-42E2-FDB7-BB5A-A594E4769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EC41EB-9E46-4F25-CE59-3B761CCFBE1C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37BDC-E747-E2D5-DE2C-419BBFEBC0A6}"/>
              </a:ext>
            </a:extLst>
          </p:cNvPr>
          <p:cNvSpPr txBox="1"/>
          <p:nvPr/>
        </p:nvSpPr>
        <p:spPr>
          <a:xfrm>
            <a:off x="2253148" y="1280327"/>
            <a:ext cx="6555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Approach: Correlation-based classification (Pearson coefficient)</a:t>
            </a:r>
          </a:p>
          <a:p>
            <a:endParaRPr lang="en-US" dirty="0"/>
          </a:p>
        </p:txBody>
      </p:sp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0DCC0C98-AB47-2AF7-3510-506A5FDD27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523" t="49290" r="4643" b="15129"/>
          <a:stretch>
            <a:fillRect/>
          </a:stretch>
        </p:blipFill>
        <p:spPr>
          <a:xfrm>
            <a:off x="1270759" y="1642187"/>
            <a:ext cx="4289868" cy="482550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E0469CD-4EE8-8856-69D9-4A8B1D3FB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0191"/>
              </p:ext>
            </p:extLst>
          </p:nvPr>
        </p:nvGraphicFramePr>
        <p:xfrm>
          <a:off x="161584" y="9303156"/>
          <a:ext cx="10515600" cy="18157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48529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5579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91239110"/>
                    </a:ext>
                  </a:extLst>
                </a:gridCol>
              </a:tblGrid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4865047"/>
                  </a:ext>
                </a:extLst>
              </a:tr>
              <a:tr h="847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Congestion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RTT increases with loss (queue builds up)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High correlation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34120681"/>
                  </a:ext>
                </a:extLst>
              </a:tr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Wireless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RTT stable despite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Low correlation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693459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2C814843-F402-36FA-6C0B-B3A883EEE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23095"/>
            <a:ext cx="1114874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Component 1: Loss Classifier — Detect What Type of Loss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Core Idea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classifier 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between packet loss and RTT (Round-Trip Time)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identify the nature of packet loss.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FBEF4-FA49-F7E8-F833-19FB728D3D4E}"/>
              </a:ext>
            </a:extLst>
          </p:cNvPr>
          <p:cNvSpPr txBox="1"/>
          <p:nvPr/>
        </p:nvSpPr>
        <p:spPr>
          <a:xfrm>
            <a:off x="-6160229" y="-652190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1: Collect Raw Data</a:t>
            </a:r>
          </a:p>
          <a:p>
            <a:r>
              <a:rPr lang="en-IN" sz="1600" dirty="0"/>
              <a:t>Every time a monitor interval (MI) ends:</a:t>
            </a:r>
          </a:p>
          <a:p>
            <a:r>
              <a:rPr lang="en-IN" sz="1600" dirty="0"/>
              <a:t> -  Log packet losses (</a:t>
            </a:r>
            <a:r>
              <a:rPr lang="en-IN" sz="1600" dirty="0" err="1"/>
              <a:t>loss_rate</a:t>
            </a:r>
            <a:r>
              <a:rPr lang="en-IN" sz="1600" dirty="0"/>
              <a:t>)</a:t>
            </a:r>
          </a:p>
          <a:p>
            <a:r>
              <a:rPr lang="en-IN" sz="1600" dirty="0"/>
              <a:t> -  Log RTT samples (</a:t>
            </a:r>
            <a:r>
              <a:rPr lang="en-IN" sz="1600" dirty="0" err="1"/>
              <a:t>rtt</a:t>
            </a:r>
            <a:r>
              <a:rPr lang="en-IN" sz="1600" dirty="0"/>
              <a:t>)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F6460-4827-D31D-46F6-8C4F54B96911}"/>
              </a:ext>
            </a:extLst>
          </p:cNvPr>
          <p:cNvSpPr txBox="1"/>
          <p:nvPr/>
        </p:nvSpPr>
        <p:spPr>
          <a:xfrm>
            <a:off x="12521781" y="1603492"/>
            <a:ext cx="32720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In each Monitor Interval (every ~100ms):</a:t>
            </a:r>
            <a:br>
              <a:rPr lang="en-IN" sz="1000" dirty="0">
                <a:solidFill>
                  <a:schemeClr val="bg2">
                    <a:lumMod val="75000"/>
                  </a:schemeClr>
                </a:solidFill>
              </a:rPr>
            </a:br>
            <a:endParaRPr lang="en-IN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1. Measure loss and RTT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Send to Loss Classifier</a:t>
            </a:r>
          </a:p>
          <a:p>
            <a:endParaRPr lang="en-IN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2. Loss Classifier </a:t>
            </a:r>
            <a:r>
              <a:rPr lang="en-IN" sz="1000" dirty="0" err="1">
                <a:solidFill>
                  <a:schemeClr val="bg2">
                    <a:lumMod val="75000"/>
                  </a:schemeClr>
                </a:solidFill>
              </a:rPr>
              <a:t>analyzes</a:t>
            </a:r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 the data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Calculates correlation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Returns: </a:t>
            </a:r>
            <a:r>
              <a:rPr lang="en-IN" sz="1000" dirty="0" err="1">
                <a:solidFill>
                  <a:schemeClr val="bg2">
                    <a:lumMod val="75000"/>
                  </a:schemeClr>
                </a:solidFill>
              </a:rPr>
              <a:t>p_wireless</a:t>
            </a:r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 = 0.8, confidence = 0.9</a:t>
            </a:r>
          </a:p>
          <a:p>
            <a:endParaRPr lang="en-IN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3. Adaptive Loss Coefficient receives this information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Calculates </a:t>
            </a:r>
            <a:r>
              <a:rPr lang="el-GR" sz="1000" dirty="0">
                <a:solidFill>
                  <a:schemeClr val="bg2">
                    <a:lumMod val="75000"/>
                  </a:schemeClr>
                </a:solidFill>
              </a:rPr>
              <a:t>λ = 2.0 + (</a:t>
            </a:r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correlation-based adjustment)</a:t>
            </a:r>
          </a:p>
          <a:p>
            <a:endParaRPr lang="en-IN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4. When calculating utility: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Instead of using fixed </a:t>
            </a:r>
            <a:r>
              <a:rPr lang="el-GR" sz="1000" dirty="0">
                <a:solidFill>
                  <a:schemeClr val="bg2">
                    <a:lumMod val="75000"/>
                  </a:schemeClr>
                </a:solidFill>
              </a:rPr>
              <a:t>λ = 10.0</a:t>
            </a:r>
          </a:p>
          <a:p>
            <a:r>
              <a:rPr lang="el-GR" sz="1000" dirty="0">
                <a:solidFill>
                  <a:schemeClr val="bg2">
                    <a:lumMod val="75000"/>
                  </a:schemeClr>
                </a:solidFill>
              </a:rPr>
              <a:t>      → </a:t>
            </a:r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Use </a:t>
            </a:r>
            <a:r>
              <a:rPr lang="el-GR" sz="1000" dirty="0">
                <a:solidFill>
                  <a:schemeClr val="bg2">
                    <a:lumMod val="75000"/>
                  </a:schemeClr>
                </a:solidFill>
              </a:rPr>
              <a:t>λ = 2.0 (</a:t>
            </a:r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for wireless) or 10.0 (for congestion)</a:t>
            </a:r>
            <a:br>
              <a:rPr lang="en-IN" sz="1000" dirty="0">
                <a:solidFill>
                  <a:schemeClr val="bg2">
                    <a:lumMod val="75000"/>
                  </a:schemeClr>
                </a:solidFill>
              </a:rPr>
            </a:br>
            <a:endParaRPr lang="en-IN" sz="10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  5. PCC adjusts rate based on this utility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If wireless loss: Maintains rate (high utility)</a:t>
            </a:r>
          </a:p>
          <a:p>
            <a:r>
              <a:rPr lang="en-IN" sz="1000" dirty="0">
                <a:solidFill>
                  <a:schemeClr val="bg2">
                    <a:lumMod val="75000"/>
                  </a:schemeClr>
                </a:solidFill>
              </a:rPr>
              <a:t>      → If congestion loss: Reduces rate (low utility)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3C27D5-AD17-B4A6-2D04-C2DBCC2BB00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5CF852-EE23-811F-F28F-72C9B74D7EF8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9470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3A58E-1008-B6B7-1802-355E9273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7E53B6F9-E1FF-78DC-87BC-4EF3F5362F86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7B26F9F-C986-2245-4EA8-3F9AD1F47564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DF67F362-D03E-5D6C-8B50-58026A2A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DD803A-A6DD-3A80-E57F-15EAEA2A3B48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2BAB6-1967-11C0-90B4-0BBE90F32ADA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pic>
        <p:nvPicPr>
          <p:cNvPr id="14" name="Picture 13" descr="A diagram of a graph&#10;&#10;AI-generated content may be incorrect.">
            <a:extLst>
              <a:ext uri="{FF2B5EF4-FFF2-40B4-BE49-F238E27FC236}">
                <a16:creationId xmlns:a16="http://schemas.microsoft.com/office/drawing/2014/main" id="{349CBD01-E7FB-888D-96BA-6F4A96601E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523" t="49290" r="4643" b="15129"/>
          <a:stretch>
            <a:fillRect/>
          </a:stretch>
        </p:blipFill>
        <p:spPr>
          <a:xfrm>
            <a:off x="1270759" y="1642187"/>
            <a:ext cx="4289868" cy="482550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3B1437F-B277-6382-2DCD-CADA65C98889}"/>
              </a:ext>
            </a:extLst>
          </p:cNvPr>
          <p:cNvGraphicFramePr>
            <a:graphicFrameLocks noGrp="1"/>
          </p:cNvGraphicFramePr>
          <p:nvPr/>
        </p:nvGraphicFramePr>
        <p:xfrm>
          <a:off x="161584" y="9303156"/>
          <a:ext cx="10515600" cy="18157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48529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5579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91239110"/>
                    </a:ext>
                  </a:extLst>
                </a:gridCol>
              </a:tblGrid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4865047"/>
                  </a:ext>
                </a:extLst>
              </a:tr>
              <a:tr h="847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Congestion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RTT increases with loss (queue builds up)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High correlation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34120681"/>
                  </a:ext>
                </a:extLst>
              </a:tr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Wireless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RTT stable despite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Low correlation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693459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DEFB141-E590-F18A-0E94-EA23CFE1D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23095"/>
            <a:ext cx="1114874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Component 1: Loss Classifier — Detect What Type of Loss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Core Idea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classifier 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between packet loss and RTT (Round-Trip Time)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identify the nature of packet loss.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C4FFC2-FADE-4995-5068-A6A47D6CF7A8}"/>
              </a:ext>
            </a:extLst>
          </p:cNvPr>
          <p:cNvSpPr txBox="1"/>
          <p:nvPr/>
        </p:nvSpPr>
        <p:spPr>
          <a:xfrm>
            <a:off x="-6160229" y="-652190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1: Collect Raw Data</a:t>
            </a:r>
          </a:p>
          <a:p>
            <a:r>
              <a:rPr lang="en-IN" sz="1600" dirty="0"/>
              <a:t>Every time a monitor interval (MI) ends:</a:t>
            </a:r>
          </a:p>
          <a:p>
            <a:r>
              <a:rPr lang="en-IN" sz="1600" dirty="0"/>
              <a:t> -  Log packet losses (</a:t>
            </a:r>
            <a:r>
              <a:rPr lang="en-IN" sz="1600" dirty="0" err="1"/>
              <a:t>loss_rate</a:t>
            </a:r>
            <a:r>
              <a:rPr lang="en-IN" sz="1600" dirty="0"/>
              <a:t>)</a:t>
            </a:r>
          </a:p>
          <a:p>
            <a:r>
              <a:rPr lang="en-IN" sz="1600" dirty="0"/>
              <a:t> -  Log RTT samples (</a:t>
            </a:r>
            <a:r>
              <a:rPr lang="en-IN" sz="1600" dirty="0" err="1"/>
              <a:t>rtt</a:t>
            </a:r>
            <a:r>
              <a:rPr lang="en-IN" sz="1600" dirty="0"/>
              <a:t>)</a:t>
            </a: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2A63D7-2021-C96F-9326-AA5C877D0003}"/>
              </a:ext>
            </a:extLst>
          </p:cNvPr>
          <p:cNvSpPr txBox="1"/>
          <p:nvPr/>
        </p:nvSpPr>
        <p:spPr>
          <a:xfrm>
            <a:off x="6031638" y="1925586"/>
            <a:ext cx="511710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   In each Monitor Interval (every ~100ms):</a:t>
            </a:r>
            <a:br>
              <a:rPr lang="en-IN" sz="1600" dirty="0"/>
            </a:br>
            <a:endParaRPr lang="en-IN" sz="1600" dirty="0"/>
          </a:p>
          <a:p>
            <a:r>
              <a:rPr lang="en-IN" sz="1600" dirty="0"/>
              <a:t>   1. Measure loss and RTT</a:t>
            </a:r>
          </a:p>
          <a:p>
            <a:r>
              <a:rPr lang="en-IN" sz="1600" dirty="0"/>
              <a:t>      → Send to Loss Classifier</a:t>
            </a:r>
          </a:p>
          <a:p>
            <a:endParaRPr lang="en-IN" sz="1600" dirty="0"/>
          </a:p>
          <a:p>
            <a:r>
              <a:rPr lang="en-IN" sz="1600" dirty="0"/>
              <a:t>   2. Loss Classifier </a:t>
            </a:r>
            <a:r>
              <a:rPr lang="en-IN" sz="1600" dirty="0" err="1"/>
              <a:t>analyzes</a:t>
            </a:r>
            <a:r>
              <a:rPr lang="en-IN" sz="1600" dirty="0"/>
              <a:t> the data</a:t>
            </a:r>
          </a:p>
          <a:p>
            <a:r>
              <a:rPr lang="en-IN" sz="1600" dirty="0"/>
              <a:t>      → Calculates correlation</a:t>
            </a:r>
          </a:p>
          <a:p>
            <a:r>
              <a:rPr lang="en-IN" sz="1600" dirty="0"/>
              <a:t>      → Returns: </a:t>
            </a:r>
            <a:r>
              <a:rPr lang="en-IN" sz="1600" dirty="0" err="1"/>
              <a:t>p_wireless</a:t>
            </a:r>
            <a:r>
              <a:rPr lang="en-IN" sz="1600" dirty="0"/>
              <a:t> = 0.8, confidence = 0.9</a:t>
            </a:r>
          </a:p>
          <a:p>
            <a:endParaRPr lang="en-IN" sz="1600" dirty="0"/>
          </a:p>
          <a:p>
            <a:r>
              <a:rPr lang="en-IN" sz="1600" dirty="0"/>
              <a:t>   3. Adaptive Loss Coefficient receives this information</a:t>
            </a:r>
          </a:p>
          <a:p>
            <a:r>
              <a:rPr lang="en-IN" sz="1600" dirty="0"/>
              <a:t>      → Calculates </a:t>
            </a:r>
            <a:r>
              <a:rPr lang="el-GR" sz="1600" dirty="0"/>
              <a:t>λ = 2.0 + (</a:t>
            </a:r>
            <a:r>
              <a:rPr lang="en-IN" sz="1600" dirty="0"/>
              <a:t>correlation-based adjustment)</a:t>
            </a:r>
          </a:p>
          <a:p>
            <a:endParaRPr lang="en-IN" sz="1600" dirty="0"/>
          </a:p>
          <a:p>
            <a:r>
              <a:rPr lang="en-IN" sz="1600" dirty="0"/>
              <a:t>   4. When calculating utility:</a:t>
            </a:r>
          </a:p>
          <a:p>
            <a:r>
              <a:rPr lang="en-IN" sz="1600" dirty="0"/>
              <a:t>      → Instead of using fixed </a:t>
            </a:r>
            <a:r>
              <a:rPr lang="el-GR" sz="1600" dirty="0"/>
              <a:t>λ = 10.0</a:t>
            </a:r>
          </a:p>
          <a:p>
            <a:r>
              <a:rPr lang="el-GR" sz="1600" dirty="0"/>
              <a:t>      → </a:t>
            </a:r>
            <a:r>
              <a:rPr lang="en-IN" sz="1600" dirty="0"/>
              <a:t>Use </a:t>
            </a:r>
            <a:r>
              <a:rPr lang="el-GR" sz="1600" dirty="0"/>
              <a:t>λ = 2.0 (</a:t>
            </a:r>
            <a:r>
              <a:rPr lang="en-IN" sz="1600" dirty="0"/>
              <a:t>for wireless) or 10.0 (for congestion)</a:t>
            </a:r>
            <a:br>
              <a:rPr lang="en-IN" sz="1600" dirty="0"/>
            </a:br>
            <a:endParaRPr lang="en-IN" sz="1600" dirty="0"/>
          </a:p>
          <a:p>
            <a:r>
              <a:rPr lang="en-IN" sz="1600" dirty="0"/>
              <a:t>   5. PCC adjusts rate based on this utility</a:t>
            </a:r>
          </a:p>
          <a:p>
            <a:r>
              <a:rPr lang="en-IN" sz="1600" dirty="0"/>
              <a:t>      → If wireless loss: Maintains rate (high utility)</a:t>
            </a:r>
          </a:p>
          <a:p>
            <a:r>
              <a:rPr lang="en-IN" sz="1600" dirty="0"/>
              <a:t>      → If congestion loss: Reduces rate (low utility)</a:t>
            </a:r>
          </a:p>
          <a:p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C0EFB4-52F5-2936-BA54-2358F7402D8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E4BC2-D3F2-57E5-F9B6-7A97F4A7A903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9154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2E9E-1032-4E11-1ABB-B14E07CEE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67062117-D317-8747-8AAE-BFDCB69F3BDA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E29D1E9-477F-E03B-B7B8-6CEBCAD7FB7B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2F90CD48-8AE8-23B3-4E50-49ED8579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32629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E5BB257-B972-C5BB-FE93-C4D079CA2D12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C77EBD-744A-F92C-5B9B-19CDBA471DC2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1E5324-C75A-859F-0B1D-AAED241D1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67120"/>
              </p:ext>
            </p:extLst>
          </p:nvPr>
        </p:nvGraphicFramePr>
        <p:xfrm>
          <a:off x="702765" y="3735492"/>
          <a:ext cx="10515600" cy="18157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48529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5579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91239110"/>
                    </a:ext>
                  </a:extLst>
                </a:gridCol>
              </a:tblGrid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4865047"/>
                  </a:ext>
                </a:extLst>
              </a:tr>
              <a:tr h="847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Congestion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RTT increases with loss (queue builds up)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High correlation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34120681"/>
                  </a:ext>
                </a:extLst>
              </a:tr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Wireless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RTT stable despite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Low correlation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6934597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0B3300C-2D8D-C235-85DB-5D18E3491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1" y="1955431"/>
            <a:ext cx="1114874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 1: Loss Classifier — Detect What Type of Loss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Core Idea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classifier 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between packet loss and RTT (Round-Trip Time)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identify the nature of packet loss.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550A89-E82D-65C0-F647-7C961A99CD3F}"/>
              </a:ext>
            </a:extLst>
          </p:cNvPr>
          <p:cNvSpPr txBox="1"/>
          <p:nvPr/>
        </p:nvSpPr>
        <p:spPr>
          <a:xfrm>
            <a:off x="-4443883" y="2381275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1: Collect Raw Data</a:t>
            </a:r>
          </a:p>
          <a:p>
            <a:r>
              <a:rPr lang="en-IN" sz="1600" dirty="0"/>
              <a:t>Every time a monitor interval (MI) ends:</a:t>
            </a:r>
          </a:p>
          <a:p>
            <a:r>
              <a:rPr lang="en-IN" sz="1600" dirty="0"/>
              <a:t> -  Log packet losses (</a:t>
            </a:r>
            <a:r>
              <a:rPr lang="en-IN" sz="1600" dirty="0" err="1"/>
              <a:t>loss_rate</a:t>
            </a:r>
            <a:r>
              <a:rPr lang="en-IN" sz="1600" dirty="0"/>
              <a:t>)</a:t>
            </a:r>
          </a:p>
          <a:p>
            <a:r>
              <a:rPr lang="en-IN" sz="1600" dirty="0"/>
              <a:t> -  Log RTT samples (</a:t>
            </a:r>
            <a:r>
              <a:rPr lang="en-IN" sz="1600" dirty="0" err="1"/>
              <a:t>rtt</a:t>
            </a:r>
            <a:r>
              <a:rPr lang="en-IN" sz="1600" dirty="0"/>
              <a:t>)</a:t>
            </a:r>
          </a:p>
          <a:p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85B3C-4C08-8EC4-57C2-2291F09AEC2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0AF6D-6EDF-64E9-A1CC-4E4693E09C7F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585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6FA5B3DE-D93B-9465-89C6-C1127BBE31A3}"/>
              </a:ext>
            </a:extLst>
          </p:cNvPr>
          <p:cNvSpPr/>
          <p:nvPr/>
        </p:nvSpPr>
        <p:spPr>
          <a:xfrm>
            <a:off x="6660427" y="1973601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FE467A5-C435-E1E5-11F5-74A10B0CC900}"/>
              </a:ext>
            </a:extLst>
          </p:cNvPr>
          <p:cNvSpPr/>
          <p:nvPr/>
        </p:nvSpPr>
        <p:spPr>
          <a:xfrm>
            <a:off x="6660427" y="440331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EC22CDC2-7CA7-66F1-42BB-BD6905C0541E}"/>
              </a:ext>
            </a:extLst>
          </p:cNvPr>
          <p:cNvCxnSpPr>
            <a:cxnSpLocks/>
            <a:stCxn id="77" idx="2"/>
            <a:endCxn id="78" idx="2"/>
          </p:cNvCxnSpPr>
          <p:nvPr/>
        </p:nvCxnSpPr>
        <p:spPr>
          <a:xfrm rot="10800000" flipV="1">
            <a:off x="6660427" y="2565833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9E2D1C9-C8E6-C523-2F5E-49D5D1EDDEFF}"/>
              </a:ext>
            </a:extLst>
          </p:cNvPr>
          <p:cNvSpPr/>
          <p:nvPr/>
        </p:nvSpPr>
        <p:spPr>
          <a:xfrm>
            <a:off x="4331440" y="1973602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E3BE564-7DAA-BB0F-40B4-08B79495CBCD}"/>
              </a:ext>
            </a:extLst>
          </p:cNvPr>
          <p:cNvSpPr/>
          <p:nvPr/>
        </p:nvSpPr>
        <p:spPr>
          <a:xfrm>
            <a:off x="4327184" y="440331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11EBD287-54EF-3EFA-EB38-DC6E088BFD65}"/>
              </a:ext>
            </a:extLst>
          </p:cNvPr>
          <p:cNvCxnSpPr>
            <a:cxnSpLocks/>
            <a:stCxn id="80" idx="6"/>
            <a:endCxn id="81" idx="6"/>
          </p:cNvCxnSpPr>
          <p:nvPr/>
        </p:nvCxnSpPr>
        <p:spPr>
          <a:xfrm>
            <a:off x="5515904" y="2565834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539D166D-014F-C21B-9732-2F78E518C73F}"/>
              </a:ext>
            </a:extLst>
          </p:cNvPr>
          <p:cNvSpPr/>
          <p:nvPr/>
        </p:nvSpPr>
        <p:spPr>
          <a:xfrm rot="2700000">
            <a:off x="5229575" y="2881189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4B96A5E-C307-34C2-791C-44A2613677A7}"/>
              </a:ext>
            </a:extLst>
          </p:cNvPr>
          <p:cNvSpPr/>
          <p:nvPr/>
        </p:nvSpPr>
        <p:spPr>
          <a:xfrm>
            <a:off x="6753204" y="2070325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711751B-14B3-9EA1-921E-C61C58AC81B3}"/>
              </a:ext>
            </a:extLst>
          </p:cNvPr>
          <p:cNvSpPr/>
          <p:nvPr/>
        </p:nvSpPr>
        <p:spPr>
          <a:xfrm>
            <a:off x="4424593" y="2066755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B24D321B-4293-7969-1D7C-0EE93DE555FC}"/>
              </a:ext>
            </a:extLst>
          </p:cNvPr>
          <p:cNvSpPr/>
          <p:nvPr/>
        </p:nvSpPr>
        <p:spPr>
          <a:xfrm rot="2700000">
            <a:off x="5375827" y="3027441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8970BA5-E698-4D03-7424-F83310CE0A52}"/>
              </a:ext>
            </a:extLst>
          </p:cNvPr>
          <p:cNvSpPr/>
          <p:nvPr/>
        </p:nvSpPr>
        <p:spPr>
          <a:xfrm>
            <a:off x="6756439" y="449932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E844336-8893-5734-12F1-FC163585831C}"/>
              </a:ext>
            </a:extLst>
          </p:cNvPr>
          <p:cNvSpPr/>
          <p:nvPr/>
        </p:nvSpPr>
        <p:spPr>
          <a:xfrm>
            <a:off x="4423196" y="4499329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09CC48E-4EB0-D1F9-74EF-16AE7C369D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433384" y="1806896"/>
            <a:ext cx="2652764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1600" b="1" dirty="0"/>
              <a:t>Extension 1 – </a:t>
            </a:r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FDA14C6-106E-480A-92C7-E9A322E084B8}"/>
              </a:ext>
            </a:extLst>
          </p:cNvPr>
          <p:cNvGrpSpPr/>
          <p:nvPr/>
        </p:nvGrpSpPr>
        <p:grpSpPr>
          <a:xfrm>
            <a:off x="5888655" y="3506858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DE2CB5DE-821B-5E63-B84A-03687CF05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AF2095D2-DD66-6B64-E662-A0CACE2B9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1C1F089A-E1C8-28A9-92FA-A85F61703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4B38A496-DF2E-7502-AE04-0198AEDFB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86F8161D-F4F8-8F05-7F84-B8BD10E5D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1324F9DD-F6B1-DA80-768E-99EEFBC16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E59E73B5-6BF0-7B7A-B9A6-448A4428C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03861035-689B-2E9C-C174-964173C78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369AE64D-FCC7-F646-6249-CCB7E1888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882A9A31-0DBB-E853-2F18-FD6510B19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1479D2FA-B73B-3B53-6779-0125585002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2E340ACC-BD8A-76A7-3F07-D896173AE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816F482-940A-C91B-BC79-2EE8E992F81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30166" y="4266636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1600" b="1" dirty="0"/>
              <a:t>Extension 3 – Distributed Fairness Control</a:t>
            </a:r>
            <a:endParaRPr lang="en-US" sz="16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FBECB56-75D1-1D38-380E-DC291FF81C2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904203" y="4446186"/>
            <a:ext cx="3608528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1600" b="1" dirty="0"/>
              <a:t>Extension 2 – Loss-Type Awareness</a:t>
            </a:r>
            <a:endParaRPr lang="en-US" sz="1600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6C81E90-E659-1B16-AF9E-496AF9A880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873651" y="1806897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1600" b="1" dirty="0"/>
              <a:t>Extension 1 – Traffic-Aware Utility Selection</a:t>
            </a:r>
            <a:endParaRPr lang="en-US" sz="16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837F04D1-1138-420B-50E2-2E26D2EB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19" y="2216081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88272FBB-4642-C6B3-BF06-D33ECAC39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91" y="464792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D9415AAB-73FB-B324-77B1-B99A5E9B7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034" y="464792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C30709D4-1962-A382-F372-7C521922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907" y="2216081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D7A9FD31-BF6C-101F-0E56-16AF9CC866EC}"/>
              </a:ext>
            </a:extLst>
          </p:cNvPr>
          <p:cNvSpPr txBox="1"/>
          <p:nvPr/>
        </p:nvSpPr>
        <p:spPr>
          <a:xfrm>
            <a:off x="1981657" y="7826117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Solution: Traffic classifier + specialized utility functions</a:t>
            </a:r>
            <a:endParaRPr 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0DD96AE-99AC-AC10-4E70-6A480C8DED50}"/>
              </a:ext>
            </a:extLst>
          </p:cNvPr>
          <p:cNvSpPr txBox="1"/>
          <p:nvPr/>
        </p:nvSpPr>
        <p:spPr>
          <a:xfrm>
            <a:off x="416859" y="-55133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Solution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73E32-4A8B-FCF4-15C7-1B2727C14701}"/>
              </a:ext>
            </a:extLst>
          </p:cNvPr>
          <p:cNvSpPr txBox="1"/>
          <p:nvPr/>
        </p:nvSpPr>
        <p:spPr>
          <a:xfrm>
            <a:off x="1130689" y="352198"/>
            <a:ext cx="112450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/>
              <a:t>Extended PCC Vivace: Online-Learning Congestion Control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5357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523B3-D262-7D76-2918-0D179BD9C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6153732C-81C2-5916-2441-7FE39A5DB942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719CE81-C716-EC7E-5372-6C4C4E76757D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9DA52D32-F5E2-62DA-A2B1-411F8E0A2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17822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BB36B-F5E7-6A43-4501-6DBC33E221D7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0AD59A-C23A-B8FD-9A0B-0C552FC3072D}"/>
              </a:ext>
            </a:extLst>
          </p:cNvPr>
          <p:cNvSpPr txBox="1"/>
          <p:nvPr/>
        </p:nvSpPr>
        <p:spPr>
          <a:xfrm>
            <a:off x="2224120" y="1280327"/>
            <a:ext cx="6840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2344C-9AEE-1AE4-462A-35625CC720EE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1: Collect Raw Data</a:t>
            </a:r>
          </a:p>
          <a:p>
            <a:r>
              <a:rPr lang="en-IN" sz="1600" dirty="0"/>
              <a:t>Every time a monitor interval (MI) ends:</a:t>
            </a:r>
          </a:p>
          <a:p>
            <a:r>
              <a:rPr lang="en-IN" sz="1600" dirty="0"/>
              <a:t> -  Log packet losses (</a:t>
            </a:r>
            <a:r>
              <a:rPr lang="en-IN" sz="1600" dirty="0" err="1"/>
              <a:t>loss_rate</a:t>
            </a:r>
            <a:r>
              <a:rPr lang="en-IN" sz="1600" dirty="0"/>
              <a:t>)</a:t>
            </a:r>
          </a:p>
          <a:p>
            <a:r>
              <a:rPr lang="en-IN" sz="1600" dirty="0"/>
              <a:t> -  Log RTT samples (</a:t>
            </a:r>
            <a:r>
              <a:rPr lang="en-IN" sz="1600" dirty="0" err="1"/>
              <a:t>rtt</a:t>
            </a:r>
            <a:r>
              <a:rPr lang="en-IN" sz="1600" dirty="0"/>
              <a:t>)</a:t>
            </a:r>
          </a:p>
          <a:p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9EBD63-AB40-C5BA-35B9-AA5025242CDA}"/>
              </a:ext>
            </a:extLst>
          </p:cNvPr>
          <p:cNvSpPr txBox="1"/>
          <p:nvPr/>
        </p:nvSpPr>
        <p:spPr>
          <a:xfrm>
            <a:off x="-4620985" y="2100816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Step 2: Compute RTT Inflation</a:t>
            </a:r>
          </a:p>
          <a:p>
            <a:r>
              <a:rPr lang="en-IN" sz="1600" dirty="0"/>
              <a:t>- RTT inflation = current RTT – baseline RTT</a:t>
            </a:r>
          </a:p>
          <a:p>
            <a:r>
              <a:rPr lang="en-IN" sz="1600" dirty="0"/>
              <a:t>- If RTT is much larger than baseline, the buffer is           filling up → likely congestion.</a:t>
            </a:r>
          </a:p>
          <a:p>
            <a:endParaRPr lang="en-US" sz="16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1A24071-7537-DF18-3184-70B85620F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939831"/>
              </p:ext>
            </p:extLst>
          </p:nvPr>
        </p:nvGraphicFramePr>
        <p:xfrm>
          <a:off x="683212" y="8987430"/>
          <a:ext cx="10515600" cy="181572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1485298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155798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91239110"/>
                    </a:ext>
                  </a:extLst>
                </a:gridCol>
              </a:tblGrid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Observation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Correlation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4865047"/>
                  </a:ext>
                </a:extLst>
              </a:tr>
              <a:tr h="84733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Congestion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RTT increases with loss (queue builds up)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High correlation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934120681"/>
                  </a:ext>
                </a:extLst>
              </a:tr>
              <a:tr h="4841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/>
                        <a:t>Wireless Loss</a:t>
                      </a:r>
                      <a:endParaRPr lang="en-IN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RTT stable despite 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b="1" dirty="0"/>
                        <a:t>Low correlation</a:t>
                      </a:r>
                      <a:endParaRPr lang="en-IN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relaxedInse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27693459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6F1AE74-A4C3-0112-B168-AFE7FE920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628" y="7207369"/>
            <a:ext cx="1114874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🧠 Component 1: Loss Classifier — Detect What Type of Loss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🧩 Core Idea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classifier uses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correlation between packet loss and RTT (Round-Trip Time)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identify the nature of packet loss.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42B04E-5F7F-DD16-48EE-845A1EE4079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A6D5A6-9154-5152-C4A4-EAB6C64F10D1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40486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0892F-9CB7-7E39-0FD8-A449C34E7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9FF2EEA3-1517-CA0B-3A3F-A0A36D633631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8DE5DD0-CC61-CD4C-50F3-C51397F0BC23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5E55615-B3F7-8EBB-B1E6-28E13694854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BAEE01D-23DD-0960-DBCC-9C12B4FDC65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AEC05FB6-3CFC-7635-8CC6-CB957898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C9D1526-AE65-8566-A640-71B190408FB0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0D17-6EEE-0747-406C-43F6340A7995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ADBAAC-77A0-D820-5E40-C9381270B837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1: Collect Raw Data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Every time a monitor interval (MI) ends: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packet losses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loss_rate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RTT samples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rtt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1657FD-50D0-E2CF-4697-FE7979A4EA7A}"/>
              </a:ext>
            </a:extLst>
          </p:cNvPr>
          <p:cNvSpPr txBox="1"/>
          <p:nvPr/>
        </p:nvSpPr>
        <p:spPr>
          <a:xfrm>
            <a:off x="5866945" y="2017731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Step 2: Compute RTT Inflation</a:t>
            </a:r>
          </a:p>
          <a:p>
            <a:r>
              <a:rPr lang="en-IN" sz="1600" dirty="0"/>
              <a:t>- RTT inflation = current RTT – baseline RTT</a:t>
            </a:r>
          </a:p>
          <a:p>
            <a:r>
              <a:rPr lang="en-IN" sz="1600" dirty="0"/>
              <a:t>- If RTT is much larger than baseline, the buffer is           filling up → likely congestion.</a:t>
            </a:r>
          </a:p>
          <a:p>
            <a:endParaRPr lang="en-US" sz="1600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E19234E-CC6D-1681-2C60-4F148BA59F65}"/>
              </a:ext>
            </a:extLst>
          </p:cNvPr>
          <p:cNvCxnSpPr>
            <a:stCxn id="13" idx="3"/>
          </p:cNvCxnSpPr>
          <p:nvPr/>
        </p:nvCxnSpPr>
        <p:spPr>
          <a:xfrm flipV="1">
            <a:off x="4232372" y="2183615"/>
            <a:ext cx="1604728" cy="5943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D1B9074-0285-BC83-BD40-E66AEDF32DFE}"/>
              </a:ext>
            </a:extLst>
          </p:cNvPr>
          <p:cNvSpPr txBox="1"/>
          <p:nvPr/>
        </p:nvSpPr>
        <p:spPr>
          <a:xfrm>
            <a:off x="12932689" y="3781580"/>
            <a:ext cx="43043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3: Align Loss &amp; RTT Events by Time</a:t>
            </a:r>
          </a:p>
          <a:p>
            <a:r>
              <a:rPr lang="en-IN" sz="1600" dirty="0"/>
              <a:t>For each RTT event, find the nearest loss event.</a:t>
            </a:r>
          </a:p>
          <a:p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729DE-DDB4-87FD-ACA3-43342F7438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2235F-D8E8-4D9B-56BE-A18F623EA422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700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AADF7-819D-5DD6-27A8-E664919A9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852787D7-8976-840B-32FD-248E18B23670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B5C17B8-9971-9766-AD81-021DF66101E7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41D422F-9589-D8AC-E540-A2A6F7D2CA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85A2CA-D1C6-50FA-F2C9-2666294727E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1C06DA6A-9360-204B-A29E-4440AC246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42988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465E1-BE82-0142-043E-ED61C61090AB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C1372-5F10-057B-5566-F4071CE1E752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pic>
        <p:nvPicPr>
          <p:cNvPr id="9" name="Picture 8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473865DD-289E-5C6A-136C-1B9721E3D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5057" y="1418375"/>
            <a:ext cx="2875806" cy="1421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A796EA-B79E-0230-E7E7-648A3158F09D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E463CD-EB1C-AF1D-1B4F-AC132F15FB69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1: Collect Raw Data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Every time a monitor interval (MI) ends: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packet losses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loss_rate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RTT samples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rtt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BCB38-A852-4142-2885-3D38D879E251}"/>
              </a:ext>
            </a:extLst>
          </p:cNvPr>
          <p:cNvSpPr txBox="1"/>
          <p:nvPr/>
        </p:nvSpPr>
        <p:spPr>
          <a:xfrm>
            <a:off x="5866945" y="2017731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2: Compute RTT Inflation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RTT inflation = current RTT – baseline RTT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If RTT is much larger than baseline, the buffer is           filling up → likely congestion.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2E93E3-DF7F-824C-F549-68189F0FB4D3}"/>
              </a:ext>
            </a:extLst>
          </p:cNvPr>
          <p:cNvSpPr txBox="1"/>
          <p:nvPr/>
        </p:nvSpPr>
        <p:spPr>
          <a:xfrm>
            <a:off x="6183547" y="3464017"/>
            <a:ext cx="43043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3: Align Loss &amp; RTT Events by Time</a:t>
            </a:r>
          </a:p>
          <a:p>
            <a:r>
              <a:rPr lang="en-IN" sz="1600" dirty="0"/>
              <a:t>For each RTT event, find the nearest loss event.</a:t>
            </a:r>
          </a:p>
          <a:p>
            <a:endParaRPr lang="en-US" sz="1600" dirty="0"/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FDABAE7-85EA-279D-133A-B8B48252B3EB}"/>
              </a:ext>
            </a:extLst>
          </p:cNvPr>
          <p:cNvCxnSpPr>
            <a:stCxn id="13" idx="3"/>
          </p:cNvCxnSpPr>
          <p:nvPr/>
        </p:nvCxnSpPr>
        <p:spPr>
          <a:xfrm flipV="1">
            <a:off x="4232372" y="2183615"/>
            <a:ext cx="1604728" cy="5943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D28EF0B-D6DD-8E84-99FA-EBD14B0ACC21}"/>
              </a:ext>
            </a:extLst>
          </p:cNvPr>
          <p:cNvCxnSpPr>
            <a:stCxn id="14" idx="3"/>
            <a:endCxn id="18" idx="3"/>
          </p:cNvCxnSpPr>
          <p:nvPr/>
        </p:nvCxnSpPr>
        <p:spPr>
          <a:xfrm>
            <a:off x="10487930" y="2694840"/>
            <a:ext cx="12700" cy="120006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5E39E-9AAE-51CA-C5EB-65C8ACBB9640}"/>
                  </a:ext>
                </a:extLst>
              </p:cNvPr>
              <p:cNvSpPr txBox="1"/>
              <p:nvPr/>
            </p:nvSpPr>
            <p:spPr>
              <a:xfrm>
                <a:off x="13305263" y="4993288"/>
                <a:ext cx="5019794" cy="284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/>
                  <a:t>Step 4: Calculate Correlation</a:t>
                </a:r>
              </a:p>
              <a:p>
                <a:r>
                  <a:rPr lang="en-IN" sz="1600" dirty="0"/>
                  <a:t>Use </a:t>
                </a:r>
                <a:r>
                  <a:rPr lang="en-IN" sz="1600" b="1" dirty="0"/>
                  <a:t>Pearson correlation</a:t>
                </a:r>
                <a:r>
                  <a:rPr lang="en-IN" sz="1600" dirty="0"/>
                  <a:t> between binary loss and RTT arrays: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600" dirty="0"/>
              </a:p>
              <a:p>
                <a:r>
                  <a:rPr lang="en-IN" sz="1600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600" dirty="0"/>
                  <a:t>: perfectly correlated (congestion)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1600" dirty="0"/>
                  <a:t>: uncorrelated (wireless)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1600" dirty="0"/>
                  <a:t>: inversely correlated (rare)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45E39E-9AAE-51CA-C5EB-65C8ACBB9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5263" y="4993288"/>
                <a:ext cx="5019794" cy="2845972"/>
              </a:xfrm>
              <a:prstGeom prst="rect">
                <a:avLst/>
              </a:prstGeom>
              <a:blipFill>
                <a:blip r:embed="rId8"/>
                <a:stretch>
                  <a:fillRect l="-758" t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DBF3D1B-E528-6DF6-2184-F8908604374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4BCF61-0000-9B4A-026D-60E1808B1AF3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074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EACE8-2197-2E4A-CB57-56BAE36F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454F332D-216C-D0EF-C925-65903DEFD515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5A8FD4-1982-1EEE-98F9-FAC2C1875C50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6BE14D5-E8D4-CF39-8DBA-F9A6CF846B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AB85A5D-ECE7-3964-CCFD-62BB15CD90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45CF0638-AF9E-EF30-39C7-278229F95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14989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4FFA16-AF19-9F54-0E0A-34E1F3601FB8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76CBB-2480-3656-9AA8-74EBFBD70C62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6B5E4F-BA79-30CB-3FFE-85164B2DA6DC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1: Collect Raw Data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Every time a monitor interval (MI) ends: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packet losses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loss_rate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RTT samples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rtt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29A42-76B6-3F07-BF66-86673FCF1228}"/>
              </a:ext>
            </a:extLst>
          </p:cNvPr>
          <p:cNvSpPr txBox="1"/>
          <p:nvPr/>
        </p:nvSpPr>
        <p:spPr>
          <a:xfrm>
            <a:off x="5866945" y="2017731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2: Compute RTT Inflation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RTT inflation = current RTT – baseline RTT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If RTT is much larger than baseline, the buffer is           filling up → likely congestion.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51382E-4650-522C-378E-89B994EEF2B4}"/>
              </a:ext>
            </a:extLst>
          </p:cNvPr>
          <p:cNvSpPr txBox="1"/>
          <p:nvPr/>
        </p:nvSpPr>
        <p:spPr>
          <a:xfrm>
            <a:off x="6183547" y="3464017"/>
            <a:ext cx="43043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3: Align Loss &amp; RTT Events by Time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For each RTT event, find the nearest loss event.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3243AA-41B6-ED67-4E02-389B06AF548C}"/>
                  </a:ext>
                </a:extLst>
              </p:cNvPr>
              <p:cNvSpPr txBox="1"/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/>
                  <a:t>Step 4: Calculate Correlation</a:t>
                </a:r>
              </a:p>
              <a:p>
                <a:r>
                  <a:rPr lang="en-IN" sz="1600" dirty="0"/>
                  <a:t>Use </a:t>
                </a:r>
                <a:r>
                  <a:rPr lang="en-IN" sz="1600" b="1" dirty="0"/>
                  <a:t>Pearson correlation</a:t>
                </a:r>
                <a:r>
                  <a:rPr lang="en-IN" sz="1600" dirty="0"/>
                  <a:t> between binary loss and RTT arrays: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600" dirty="0"/>
              </a:p>
              <a:p>
                <a:r>
                  <a:rPr lang="en-IN" sz="1600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600" dirty="0"/>
                  <a:t>: perfectly correlated (congestion)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1600" dirty="0"/>
                  <a:t>: uncorrelated (wireless)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1600" dirty="0"/>
                  <a:t>: inversely correlated (rare)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3243AA-41B6-ED67-4E02-389B06AF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blipFill>
                <a:blip r:embed="rId7"/>
                <a:stretch>
                  <a:fillRect l="-504" t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1B9BED15-E4D5-9CF9-F06E-54A947CB6ED0}"/>
              </a:ext>
            </a:extLst>
          </p:cNvPr>
          <p:cNvCxnSpPr>
            <a:stCxn id="13" idx="3"/>
          </p:cNvCxnSpPr>
          <p:nvPr/>
        </p:nvCxnSpPr>
        <p:spPr>
          <a:xfrm flipV="1">
            <a:off x="4232372" y="2183615"/>
            <a:ext cx="1604728" cy="5943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BBC27769-8C18-50A8-CE6D-3D4D014EF6D1}"/>
              </a:ext>
            </a:extLst>
          </p:cNvPr>
          <p:cNvCxnSpPr>
            <a:stCxn id="14" idx="3"/>
            <a:endCxn id="18" idx="3"/>
          </p:cNvCxnSpPr>
          <p:nvPr/>
        </p:nvCxnSpPr>
        <p:spPr>
          <a:xfrm>
            <a:off x="10487930" y="2694840"/>
            <a:ext cx="12700" cy="120006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6D48DBF-2471-BFEB-74D1-2B533DAB119B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4751615" y="3894903"/>
            <a:ext cx="1431933" cy="9383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1B0635-F7B6-9ABA-C620-6822B8503818}"/>
                  </a:ext>
                </a:extLst>
              </p:cNvPr>
              <p:cNvSpPr txBox="1"/>
              <p:nvPr/>
            </p:nvSpPr>
            <p:spPr>
              <a:xfrm>
                <a:off x="-4301158" y="5664724"/>
                <a:ext cx="4378378" cy="238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/>
                  <a:t>Step 5: Classify Based on Correlation</a:t>
                </a:r>
              </a:p>
              <a:p>
                <a:r>
                  <a:rPr lang="en-IN" sz="1600" dirty="0"/>
                  <a:t>Set thresholds:</a:t>
                </a:r>
              </a:p>
              <a:p>
                <a:r>
                  <a:rPr lang="en-IN" sz="1600" dirty="0"/>
                  <a:t>- High threshold = 0.5 → Congestion</a:t>
                </a:r>
              </a:p>
              <a:p>
                <a:r>
                  <a:rPr lang="en-IN" sz="1600" dirty="0"/>
                  <a:t>- Low threshold = 0.2 → Wireless</a:t>
                </a:r>
              </a:p>
              <a:p>
                <a:r>
                  <a:rPr lang="en-IN" sz="1600" dirty="0"/>
                  <a:t>- Between = Mixed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Congestion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= 0.1)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&lt;0.2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= 0.9)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else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Mixed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≈ 0.5)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1B0635-F7B6-9ABA-C620-6822B8503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01158" y="5664724"/>
                <a:ext cx="4378378" cy="2386551"/>
              </a:xfrm>
              <a:prstGeom prst="rect">
                <a:avLst/>
              </a:prstGeom>
              <a:blipFill>
                <a:blip r:embed="rId8"/>
                <a:stretch>
                  <a:fillRect l="-27168" t="-23684" b="-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C4A21F-DE5E-D4D3-A461-10062921979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D5627-63D1-5EFF-7792-FEA5873DEA1E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958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AC42DC-34B3-7D19-E497-3C834278D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2180DD04-1707-8CC7-4401-5139FDD7D2AC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967B151-3D12-4BF2-78E7-7025FBAEB1F5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633EC04-C458-F6E3-FCCE-DAA7488F5E8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A980C20-037B-D4A3-E3BF-32505EE449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8082686C-5B0D-BB85-B653-B722EF8B5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1091EA-7C17-A4EA-BE8A-390517CA19FB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98C3AB-E51C-4AFB-EE73-0025A827F416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20EA3-D18B-51A6-7D5C-1FF34BBFAB5C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1: Collect Raw Data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Every time a monitor interval (MI) ends: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packet losses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loss_rate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 -  Log RTT samples (</a:t>
            </a:r>
            <a:r>
              <a:rPr lang="en-IN" sz="1600" dirty="0" err="1">
                <a:solidFill>
                  <a:schemeClr val="bg2">
                    <a:lumMod val="50000"/>
                  </a:schemeClr>
                </a:solidFill>
              </a:rPr>
              <a:t>rtt</a:t>
            </a:r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F0DFBF-C7D6-B220-DE5F-5E4D0EBF7FB7}"/>
              </a:ext>
            </a:extLst>
          </p:cNvPr>
          <p:cNvSpPr txBox="1"/>
          <p:nvPr/>
        </p:nvSpPr>
        <p:spPr>
          <a:xfrm>
            <a:off x="5866945" y="2017731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2: Compute RTT Inflation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RTT inflation = current RTT – baseline RTT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- If RTT is much larger than baseline, the buffer is           filling up → likely congestion.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8D9C7A-EF04-2418-D6F6-BB68473D4D8A}"/>
              </a:ext>
            </a:extLst>
          </p:cNvPr>
          <p:cNvSpPr txBox="1"/>
          <p:nvPr/>
        </p:nvSpPr>
        <p:spPr>
          <a:xfrm>
            <a:off x="6183547" y="3464017"/>
            <a:ext cx="43043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bg2">
                    <a:lumMod val="50000"/>
                  </a:schemeClr>
                </a:solidFill>
              </a:rPr>
              <a:t>Step 3: Align Loss &amp; RTT Events by Time</a:t>
            </a:r>
          </a:p>
          <a:p>
            <a:r>
              <a:rPr lang="en-IN" sz="1600" dirty="0">
                <a:solidFill>
                  <a:schemeClr val="bg2">
                    <a:lumMod val="50000"/>
                  </a:schemeClr>
                </a:solidFill>
              </a:rPr>
              <a:t>For each RTT event, find the nearest loss event.</a:t>
            </a:r>
          </a:p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E0942D-F6DD-B734-B34D-98EDAAB84727}"/>
                  </a:ext>
                </a:extLst>
              </p:cNvPr>
              <p:cNvSpPr txBox="1"/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bg2">
                        <a:lumMod val="50000"/>
                      </a:schemeClr>
                    </a:solidFill>
                  </a:rPr>
                  <a:t>Step 4: Calculate Correlation</a:t>
                </a:r>
              </a:p>
              <a:p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Use </a:t>
                </a:r>
                <a:r>
                  <a:rPr lang="en-IN" sz="1600" b="1" dirty="0">
                    <a:solidFill>
                      <a:schemeClr val="bg2">
                        <a:lumMod val="50000"/>
                      </a:schemeClr>
                    </a:solidFill>
                  </a:rPr>
                  <a:t>Pearson correlation</a:t>
                </a:r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 between binary loss and RTT arrays: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sz="160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sz="16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solidFill>
                                        <a:schemeClr val="bg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chemeClr val="bg2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6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: perfectly correlated (congestion)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: uncorrelated (wireless)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1600" dirty="0">
                    <a:solidFill>
                      <a:schemeClr val="bg2">
                        <a:lumMod val="50000"/>
                      </a:schemeClr>
                    </a:solidFill>
                  </a:rPr>
                  <a:t>: inversely correlated (rare)</a:t>
                </a:r>
              </a:p>
              <a:p>
                <a:endParaRPr lang="en-US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7E0942D-F6DD-B734-B34D-98EDAAB84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blipFill>
                <a:blip r:embed="rId7"/>
                <a:stretch>
                  <a:fillRect l="-504" t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F70B9C-A988-9B4E-1891-D87E7A0B4A57}"/>
                  </a:ext>
                </a:extLst>
              </p:cNvPr>
              <p:cNvSpPr txBox="1"/>
              <p:nvPr/>
            </p:nvSpPr>
            <p:spPr>
              <a:xfrm>
                <a:off x="5837100" y="4643354"/>
                <a:ext cx="4378378" cy="238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/>
                  <a:t>Step 5: Classify Based on Correlation</a:t>
                </a:r>
              </a:p>
              <a:p>
                <a:r>
                  <a:rPr lang="en-IN" sz="1600" dirty="0"/>
                  <a:t>Set thresholds:</a:t>
                </a:r>
              </a:p>
              <a:p>
                <a:r>
                  <a:rPr lang="en-IN" sz="1600" dirty="0"/>
                  <a:t>- High threshold = 0.5 → Congestion</a:t>
                </a:r>
              </a:p>
              <a:p>
                <a:r>
                  <a:rPr lang="en-IN" sz="1600" dirty="0"/>
                  <a:t>- Low threshold = 0.2 → Wireless</a:t>
                </a:r>
              </a:p>
              <a:p>
                <a:r>
                  <a:rPr lang="en-IN" sz="1600" dirty="0"/>
                  <a:t>- Between = Mixed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Congestion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= 0.1)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6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&lt;0.2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= 0.9)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else</m:t>
                                </m:r>
                              </m:e>
                              <m:e>
                                <m:r>
                                  <a:rPr lang="ar-AE" sz="1600"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Mixed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/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/>
                                  <m:t> ≈ 0.5)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b="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AF70B9C-A988-9B4E-1891-D87E7A0B4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00" y="4643354"/>
                <a:ext cx="4378378" cy="2386551"/>
              </a:xfrm>
              <a:prstGeom prst="rect">
                <a:avLst/>
              </a:prstGeom>
              <a:blipFill>
                <a:blip r:embed="rId8"/>
                <a:stretch>
                  <a:fillRect l="-27168" t="-23810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79FF62CC-6111-7B4D-B78C-413E18381F19}"/>
              </a:ext>
            </a:extLst>
          </p:cNvPr>
          <p:cNvCxnSpPr>
            <a:stCxn id="13" idx="3"/>
          </p:cNvCxnSpPr>
          <p:nvPr/>
        </p:nvCxnSpPr>
        <p:spPr>
          <a:xfrm flipV="1">
            <a:off x="4232372" y="2183615"/>
            <a:ext cx="1604728" cy="5943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01EAE96-FD9B-D61F-D9BB-FF8C49055939}"/>
              </a:ext>
            </a:extLst>
          </p:cNvPr>
          <p:cNvCxnSpPr>
            <a:stCxn id="14" idx="3"/>
            <a:endCxn id="18" idx="3"/>
          </p:cNvCxnSpPr>
          <p:nvPr/>
        </p:nvCxnSpPr>
        <p:spPr>
          <a:xfrm>
            <a:off x="10487930" y="2694840"/>
            <a:ext cx="12700" cy="120006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1D36AFB0-D733-4153-8192-320FF657CD19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4751615" y="3894903"/>
            <a:ext cx="1431933" cy="9383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D7630C6-CA37-8DD8-4B07-BC07F5F7467D}"/>
              </a:ext>
            </a:extLst>
          </p:cNvPr>
          <p:cNvCxnSpPr/>
          <p:nvPr/>
        </p:nvCxnSpPr>
        <p:spPr>
          <a:xfrm>
            <a:off x="4523014" y="5375909"/>
            <a:ext cx="1314086" cy="8771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080D8BC-B42E-4EB4-EF42-6FDE587CDAF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1D552-E79D-4376-3DF6-2F3A4511154B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4631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A1CA0-1E49-66F7-3C59-FC42654A9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ACAFF9B9-E182-B05C-C443-1536F03AB632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CBCE512-96C9-2A29-3338-176C5B0B00D0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E57ECFA-9032-250C-7F04-722DCD7FA4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6F61907-0EBC-DB81-ECF0-EA47640564C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7C3D2108-8486-A86B-B31A-ADC60301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407784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924253-9C72-05BE-79DE-756C0C653856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955159-A8EF-7016-FF22-8C34350F7AB4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 Approach: Correlation-based classification (Pearson coefficient)</a:t>
            </a:r>
          </a:p>
          <a:p>
            <a:endParaRPr lang="en-US" dirty="0"/>
          </a:p>
        </p:txBody>
      </p:sp>
      <p:pic>
        <p:nvPicPr>
          <p:cNvPr id="9" name="Picture 8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06E4C350-8179-D2DE-5EC5-77EBEDCC6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5057" y="1418375"/>
            <a:ext cx="2875806" cy="14211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A4A95-5ABF-49AA-5A54-6952C39D872B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E37980-0D7A-8E85-3290-EC220CF49769}"/>
              </a:ext>
            </a:extLst>
          </p:cNvPr>
          <p:cNvSpPr txBox="1"/>
          <p:nvPr/>
        </p:nvSpPr>
        <p:spPr>
          <a:xfrm>
            <a:off x="620486" y="2100816"/>
            <a:ext cx="361188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1: Collect Raw Data</a:t>
            </a:r>
          </a:p>
          <a:p>
            <a:r>
              <a:rPr lang="en-IN" sz="1600" dirty="0"/>
              <a:t>Every time a monitor interval (MI) ends:</a:t>
            </a:r>
          </a:p>
          <a:p>
            <a:r>
              <a:rPr lang="en-IN" sz="1600" dirty="0"/>
              <a:t> -  Log packet losses (</a:t>
            </a:r>
            <a:r>
              <a:rPr lang="en-IN" sz="1600" dirty="0" err="1"/>
              <a:t>loss_rate</a:t>
            </a:r>
            <a:r>
              <a:rPr lang="en-IN" sz="1600" dirty="0"/>
              <a:t>)</a:t>
            </a:r>
          </a:p>
          <a:p>
            <a:r>
              <a:rPr lang="en-IN" sz="1600" dirty="0"/>
              <a:t> -  Log RTT samples (</a:t>
            </a:r>
            <a:r>
              <a:rPr lang="en-IN" sz="1600" dirty="0" err="1"/>
              <a:t>rtt</a:t>
            </a:r>
            <a:r>
              <a:rPr lang="en-IN" sz="1600" dirty="0"/>
              <a:t>)</a:t>
            </a:r>
          </a:p>
          <a:p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A25AD5-7005-6E24-3740-B7C2F3CD7DD7}"/>
              </a:ext>
            </a:extLst>
          </p:cNvPr>
          <p:cNvSpPr txBox="1"/>
          <p:nvPr/>
        </p:nvSpPr>
        <p:spPr>
          <a:xfrm>
            <a:off x="5866945" y="2017731"/>
            <a:ext cx="46209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Step 2: Compute RTT Inflation</a:t>
            </a:r>
          </a:p>
          <a:p>
            <a:r>
              <a:rPr lang="en-IN" sz="1600" dirty="0"/>
              <a:t>- RTT inflation = current RTT – baseline RTT</a:t>
            </a:r>
          </a:p>
          <a:p>
            <a:r>
              <a:rPr lang="en-IN" sz="1600" dirty="0"/>
              <a:t>- If RTT is much larger than baseline, the buffer is           filling up → likely congestion.</a:t>
            </a:r>
          </a:p>
          <a:p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522F9D-58B1-B7E5-062D-0A6DA25CE865}"/>
              </a:ext>
            </a:extLst>
          </p:cNvPr>
          <p:cNvSpPr txBox="1"/>
          <p:nvPr/>
        </p:nvSpPr>
        <p:spPr>
          <a:xfrm>
            <a:off x="6183547" y="3464017"/>
            <a:ext cx="43043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/>
              <a:t>Step 3: Align Loss &amp; RTT Events by Time</a:t>
            </a:r>
          </a:p>
          <a:p>
            <a:r>
              <a:rPr lang="en-IN" sz="1600" dirty="0"/>
              <a:t>For each RTT event, find the nearest loss event.</a:t>
            </a:r>
          </a:p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31B12-2A45-06C7-33E2-B747FE6A90D9}"/>
                  </a:ext>
                </a:extLst>
              </p:cNvPr>
              <p:cNvSpPr txBox="1"/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/>
                    </a:solidFill>
                  </a:rPr>
                  <a:t>Step 4: Calculate Correlation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Use </a:t>
                </a:r>
                <a:r>
                  <a:rPr lang="en-IN" sz="1600" b="1" dirty="0">
                    <a:solidFill>
                      <a:schemeClr val="tx1"/>
                    </a:solidFill>
                  </a:rPr>
                  <a:t>Pearson correlation</a:t>
                </a:r>
                <a:r>
                  <a:rPr lang="en-IN" sz="1600" dirty="0">
                    <a:solidFill>
                      <a:schemeClr val="tx1"/>
                    </a:solidFill>
                  </a:rPr>
                  <a:t> between binary loss and RTT arrays: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ar-A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ar-A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ar-AE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ar-AE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ar-AE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600" dirty="0">
                  <a:solidFill>
                    <a:schemeClr val="tx1"/>
                  </a:solidFill>
                </a:endParaRP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</a:rPr>
                  <a:t>: perfectly correlated (congestion)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</a:rPr>
                  <a:t>: uncorrelated (wireless)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IN" sz="1600" dirty="0">
                    <a:solidFill>
                      <a:schemeClr val="tx1"/>
                    </a:solidFill>
                  </a:rPr>
                  <a:t>: inversely correlated (rare)</a:t>
                </a: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A031B12-2A45-06C7-33E2-B747FE6A9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7" y="3578145"/>
                <a:ext cx="5019794" cy="2845972"/>
              </a:xfrm>
              <a:prstGeom prst="rect">
                <a:avLst/>
              </a:prstGeom>
              <a:blipFill>
                <a:blip r:embed="rId8"/>
                <a:stretch>
                  <a:fillRect l="-504" t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0FEF5A-38BE-B8E5-EE87-A3F4FC46B0F4}"/>
                  </a:ext>
                </a:extLst>
              </p:cNvPr>
              <p:cNvSpPr txBox="1"/>
              <p:nvPr/>
            </p:nvSpPr>
            <p:spPr>
              <a:xfrm>
                <a:off x="5837100" y="4643354"/>
                <a:ext cx="4378378" cy="2386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600" b="1" dirty="0">
                    <a:solidFill>
                      <a:schemeClr val="tx1"/>
                    </a:solidFill>
                  </a:rPr>
                  <a:t>Step 5: Classify Based on Correlation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Set thresholds: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- High threshold = 0.5 → Congestion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- Low threshold = 0.2 → Wireless</a:t>
                </a:r>
              </a:p>
              <a:p>
                <a:r>
                  <a:rPr lang="en-IN" sz="1600" dirty="0">
                    <a:solidFill>
                      <a:schemeClr val="tx1"/>
                    </a:solidFill>
                  </a:rPr>
                  <a:t>- Between = Mixed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ar-A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ar-A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ar-A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  <m:e>
                                <m:r>
                                  <a:rPr lang="ar-AE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Congestion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= 0.1)</m:t>
                                </m:r>
                              </m:e>
                            </m:mr>
                            <m:mr>
                              <m:e>
                                <m:r>
                                  <a:rPr lang="ar-AE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ar-AE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&lt;0.2</m:t>
                                </m:r>
                              </m:e>
                              <m:e>
                                <m:r>
                                  <a:rPr lang="ar-AE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= 0.9)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else</m:t>
                                </m:r>
                              </m:e>
                              <m:e>
                                <m:r>
                                  <a:rPr lang="ar-AE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⇒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Mixed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p</m:t>
                                </m:r>
                                <m:r>
                                  <m:rPr>
                                    <m:lit/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_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wireless</m:t>
                                </m:r>
                                <m:r>
                                  <m:rPr>
                                    <m:nor/>
                                  </m:rPr>
                                  <a:rPr lang="en-IN" sz="1600" i="1">
                                    <a:solidFill>
                                      <a:schemeClr val="tx1"/>
                                    </a:solidFill>
                                  </a:rPr>
                                  <m:t> ≈ 0.5)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ar-AE" sz="1600" b="0" dirty="0">
                  <a:solidFill>
                    <a:schemeClr val="tx1"/>
                  </a:solidFill>
                </a:endParaRPr>
              </a:p>
              <a:p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60FEF5A-38BE-B8E5-EE87-A3F4FC46B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100" y="4643354"/>
                <a:ext cx="4378378" cy="2386551"/>
              </a:xfrm>
              <a:prstGeom prst="rect">
                <a:avLst/>
              </a:prstGeom>
              <a:blipFill>
                <a:blip r:embed="rId9"/>
                <a:stretch>
                  <a:fillRect l="-27168" t="-23810" b="-9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978C2E8-7CD8-585E-223E-55199A8FAFF7}"/>
              </a:ext>
            </a:extLst>
          </p:cNvPr>
          <p:cNvCxnSpPr>
            <a:stCxn id="13" idx="3"/>
          </p:cNvCxnSpPr>
          <p:nvPr/>
        </p:nvCxnSpPr>
        <p:spPr>
          <a:xfrm flipV="1">
            <a:off x="4232372" y="2183615"/>
            <a:ext cx="1604728" cy="5943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21371E14-80C9-121D-227B-237874BC31DE}"/>
              </a:ext>
            </a:extLst>
          </p:cNvPr>
          <p:cNvCxnSpPr>
            <a:stCxn id="14" idx="3"/>
            <a:endCxn id="18" idx="3"/>
          </p:cNvCxnSpPr>
          <p:nvPr/>
        </p:nvCxnSpPr>
        <p:spPr>
          <a:xfrm>
            <a:off x="10487930" y="2694840"/>
            <a:ext cx="12700" cy="120006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DA02D1CA-584F-5964-B6C1-FDE423AC1A82}"/>
              </a:ext>
            </a:extLst>
          </p:cNvPr>
          <p:cNvCxnSpPr>
            <a:stCxn id="18" idx="1"/>
          </p:cNvCxnSpPr>
          <p:nvPr/>
        </p:nvCxnSpPr>
        <p:spPr>
          <a:xfrm rot="10800000" flipV="1">
            <a:off x="4751615" y="3894903"/>
            <a:ext cx="1431933" cy="93835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4122124-1DFA-1F0B-AE45-C64DFADAFF5E}"/>
              </a:ext>
            </a:extLst>
          </p:cNvPr>
          <p:cNvCxnSpPr/>
          <p:nvPr/>
        </p:nvCxnSpPr>
        <p:spPr>
          <a:xfrm>
            <a:off x="4523014" y="5375909"/>
            <a:ext cx="1314086" cy="8771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8FF5D-A0C6-301B-D232-BE0853006B97}"/>
                  </a:ext>
                </a:extLst>
              </p:cNvPr>
              <p:cNvSpPr txBox="1"/>
              <p:nvPr/>
            </p:nvSpPr>
            <p:spPr>
              <a:xfrm>
                <a:off x="-4844143" y="-1433961"/>
                <a:ext cx="3061299" cy="1932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900" b="1" dirty="0"/>
                  <a:t>⚖️</a:t>
                </a:r>
                <a:r>
                  <a:rPr lang="en-IN" sz="600" b="1" dirty="0"/>
                  <a:t> Component 2: </a:t>
                </a:r>
                <a:r>
                  <a:rPr lang="en-IN" sz="600" b="1" dirty="0" err="1"/>
                  <a:t>AdaptiveLossCoefficient</a:t>
                </a:r>
                <a:r>
                  <a:rPr lang="en-IN" sz="600" b="1" dirty="0"/>
                  <a:t> — Adjust the Penalty</a:t>
                </a:r>
              </a:p>
              <a:p>
                <a:endParaRPr lang="en-IN" sz="600" b="1" dirty="0"/>
              </a:p>
              <a:p>
                <a:r>
                  <a:rPr lang="en-IN" sz="600" dirty="0"/>
                  <a:t>In the utility function, the </a:t>
                </a:r>
                <a:r>
                  <a:rPr lang="en-IN" sz="600" b="1" dirty="0"/>
                  <a:t>loss penalty (</a:t>
                </a:r>
                <a:r>
                  <a:rPr lang="el-GR" sz="600" b="1" dirty="0"/>
                  <a:t>λ)</a:t>
                </a:r>
                <a:r>
                  <a:rPr lang="el-GR" sz="600" dirty="0"/>
                  <a:t> </a:t>
                </a:r>
                <a:r>
                  <a:rPr lang="en-IN" sz="600" dirty="0"/>
                  <a:t>should depend on the </a:t>
                </a:r>
                <a:r>
                  <a:rPr lang="en-IN" sz="600" b="1" dirty="0"/>
                  <a:t>loss type</a:t>
                </a:r>
                <a:r>
                  <a:rPr lang="en-IN" sz="600" dirty="0"/>
                  <a:t>.</a:t>
                </a:r>
              </a:p>
              <a:p>
                <a:endParaRPr lang="en-IN" sz="600" dirty="0"/>
              </a:p>
              <a:p>
                <a:r>
                  <a:rPr lang="en-IN" sz="600" b="1" dirty="0"/>
                  <a:t>Traditional PCC Utility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6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6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6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IN" sz="600" dirty="0"/>
              </a:p>
              <a:p>
                <a14:m>
                  <m:oMath xmlns:m="http://schemas.openxmlformats.org/officeDocument/2006/math">
                    <m:r>
                      <a:rPr lang="en-IN" sz="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600" dirty="0"/>
                  <a:t>= Throughput</a:t>
                </a:r>
              </a:p>
              <a:p>
                <a14:m>
                  <m:oMath xmlns:m="http://schemas.openxmlformats.org/officeDocument/2006/math">
                    <m:r>
                      <a:rPr lang="en-IN" sz="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sz="600" dirty="0"/>
                  <a:t>= Loss rate</a:t>
                </a:r>
              </a:p>
              <a:p>
                <a14:m>
                  <m:oMath xmlns:m="http://schemas.openxmlformats.org/officeDocument/2006/math">
                    <m:r>
                      <a:rPr lang="en-IN" sz="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600">
                        <a:latin typeface="Cambria Math" panose="02040503050406030204" pitchFamily="18" charset="0"/>
                      </a:rPr>
                      <m:t>=10.0</m:t>
                    </m:r>
                  </m:oMath>
                </a14:m>
                <a:r>
                  <a:rPr lang="en-IN" sz="600" dirty="0"/>
                  <a:t>(fixed)</a:t>
                </a:r>
              </a:p>
              <a:p>
                <a:r>
                  <a:rPr lang="en-IN" sz="600" dirty="0"/>
                  <a:t>Problem: </a:t>
                </a:r>
                <a:r>
                  <a:rPr lang="el-GR" sz="600" dirty="0"/>
                  <a:t>λ </a:t>
                </a:r>
                <a:r>
                  <a:rPr lang="en-IN" sz="600" dirty="0"/>
                  <a:t>is constant, so the controller overreacts even to wireless losses.</a:t>
                </a:r>
                <a:br>
                  <a:rPr lang="en-IN" sz="600" dirty="0"/>
                </a:br>
                <a:endParaRPr lang="en-IN" sz="600" dirty="0"/>
              </a:p>
              <a:p>
                <a:r>
                  <a:rPr lang="en-IN" sz="600" b="1" dirty="0"/>
                  <a:t>Extension 2 Utility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6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600" i="1"/>
                            <m:t>adaptive</m:t>
                          </m:r>
                        </m:sub>
                      </m:sSub>
                      <m:r>
                        <a:rPr lang="ar-AE" sz="6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6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ar-AE" sz="600" b="0" dirty="0"/>
              </a:p>
              <a:p>
                <a:r>
                  <a:rPr lang="en-IN" sz="600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600" i="1"/>
                            <m:t>adaptive</m:t>
                          </m:r>
                        </m:sub>
                      </m:sSub>
                      <m:r>
                        <a:rPr lang="ar-AE" sz="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600" i="1"/>
                            <m:t>base</m:t>
                          </m:r>
                        </m:sub>
                      </m:sSub>
                      <m:d>
                        <m:d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60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600" i="1"/>
                                <m:t>wireless</m:t>
                              </m:r>
                            </m:sub>
                          </m:sSub>
                        </m:e>
                      </m:d>
                      <m:r>
                        <a:rPr lang="ar-AE" sz="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600" i="1"/>
                            <m:t>wireless</m:t>
                          </m:r>
                        </m:sub>
                      </m:sSub>
                      <m:d>
                        <m:dPr>
                          <m:ctrlPr>
                            <a:rPr lang="ar-AE" sz="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600" i="1"/>
                                <m:t>wireless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600" b="0" dirty="0"/>
              </a:p>
              <a:p>
                <a:r>
                  <a:rPr lang="en-IN" sz="600" dirty="0"/>
                  <a:t>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ar-AE" sz="600">
                        <a:latin typeface="Cambria Math" panose="02040503050406030204" pitchFamily="18" charset="0"/>
                      </a:rPr>
                      <m:t>=10.0</m:t>
                    </m:r>
                  </m:oMath>
                </a14:m>
                <a:r>
                  <a:rPr lang="ar-AE" sz="600" dirty="0"/>
                  <a:t>→ </a:t>
                </a:r>
                <a:r>
                  <a:rPr lang="en-IN" sz="600" dirty="0"/>
                  <a:t>congestion penalty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𝑤𝑖𝑟𝑒𝑙𝑒𝑠𝑠</m:t>
                        </m:r>
                      </m:sub>
                    </m:sSub>
                    <m:r>
                      <a:rPr lang="ar-AE" sz="60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ar-AE" sz="600" dirty="0"/>
                  <a:t>→ </a:t>
                </a:r>
                <a:r>
                  <a:rPr lang="en-IN" sz="600" dirty="0"/>
                  <a:t>wireless penalty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600" i="1">
                            <a:latin typeface="Cambria Math" panose="02040503050406030204" pitchFamily="18" charset="0"/>
                          </a:rPr>
                          <m:t>𝑤𝑖𝑟𝑒𝑙𝑒𝑠𝑠</m:t>
                        </m:r>
                      </m:sub>
                    </m:sSub>
                  </m:oMath>
                </a14:m>
                <a:r>
                  <a:rPr lang="ar-AE" sz="600" dirty="0"/>
                  <a:t>→ </a:t>
                </a:r>
                <a:r>
                  <a:rPr lang="en-IN" sz="600" dirty="0"/>
                  <a:t>detected wireless fraction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8FF5D-A0C6-301B-D232-BE085300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44143" y="-1433961"/>
                <a:ext cx="3061299" cy="19327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F553B5F-4A56-95B8-7F69-5E058085AD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4690B-6659-5090-420C-595B0B1E6593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5971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5F5CE-ED6B-CB69-BDD6-AA4238043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A902DB0A-9E63-A447-4895-E80EAEFEB9C7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D260301-44B2-CDDF-BF50-4DF8F872C969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D150505-0085-02E3-9ABF-2FA7206FA3E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A0B4594-C2AA-A6EF-51E2-81C16C67458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FBD4B2DD-D687-2E02-B976-D73AFCA89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22925"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324F83-F99A-007B-C189-8C5A87BED08F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EA30A6-F159-9B9C-05C7-C7DAC2CF00F5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44215A-6904-1FAA-1422-3D548742A5CE}"/>
                  </a:ext>
                </a:extLst>
              </p:cNvPr>
              <p:cNvSpPr txBox="1"/>
              <p:nvPr/>
            </p:nvSpPr>
            <p:spPr>
              <a:xfrm>
                <a:off x="1621034" y="1643460"/>
                <a:ext cx="8859807" cy="5030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Component 2: Adaptive Loss Coefficient - Adjust the Penalty</a:t>
                </a:r>
              </a:p>
              <a:p>
                <a:endParaRPr lang="en-IN" b="1" dirty="0"/>
              </a:p>
              <a:p>
                <a:r>
                  <a:rPr lang="en-IN" sz="1600" dirty="0"/>
                  <a:t>In the utility function, the </a:t>
                </a:r>
                <a:r>
                  <a:rPr lang="en-IN" sz="1600" b="1" dirty="0"/>
                  <a:t>loss penalty (</a:t>
                </a:r>
                <a:r>
                  <a:rPr lang="el-GR" sz="1600" b="1" dirty="0"/>
                  <a:t>λ)</a:t>
                </a:r>
                <a:r>
                  <a:rPr lang="el-GR" sz="1600" dirty="0"/>
                  <a:t> </a:t>
                </a:r>
                <a:r>
                  <a:rPr lang="en-IN" sz="1600" dirty="0"/>
                  <a:t>should depend on the </a:t>
                </a:r>
                <a:r>
                  <a:rPr lang="en-IN" sz="1600" b="1" dirty="0"/>
                  <a:t>loss type</a:t>
                </a:r>
                <a:r>
                  <a:rPr lang="en-IN" sz="1600" dirty="0"/>
                  <a:t>.</a:t>
                </a:r>
              </a:p>
              <a:p>
                <a:endParaRPr lang="en-IN" sz="16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IN" sz="1600" b="1" dirty="0"/>
                  <a:t>Traditional PCC Utility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IN" sz="1600" dirty="0"/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600" dirty="0"/>
                  <a:t>= Throughput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sz="1600" dirty="0"/>
                  <a:t>= Loss rate</a:t>
                </a:r>
              </a:p>
              <a:p>
                <a14:m>
                  <m:oMath xmlns:m="http://schemas.openxmlformats.org/officeDocument/2006/math">
                    <m:r>
                      <a:rPr lang="en-IN" sz="16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IN" sz="1600">
                        <a:latin typeface="Cambria Math" panose="02040503050406030204" pitchFamily="18" charset="0"/>
                      </a:rPr>
                      <m:t>=10.0</m:t>
                    </m:r>
                  </m:oMath>
                </a14:m>
                <a:r>
                  <a:rPr lang="en-IN" sz="1600" dirty="0"/>
                  <a:t>(fixed)</a:t>
                </a:r>
              </a:p>
              <a:p>
                <a:r>
                  <a:rPr lang="en-IN" sz="1600" dirty="0"/>
                  <a:t>Problem: </a:t>
                </a:r>
                <a:r>
                  <a:rPr lang="el-GR" sz="1600" dirty="0"/>
                  <a:t>λ </a:t>
                </a:r>
                <a:r>
                  <a:rPr lang="en-IN" sz="1600" dirty="0"/>
                  <a:t>is constant, so the controller overreacts even to wireless losses.</a:t>
                </a:r>
                <a:br>
                  <a:rPr lang="en-IN" sz="1600" dirty="0"/>
                </a:br>
                <a:endParaRPr lang="en-IN" sz="1600" dirty="0"/>
              </a:p>
              <a:p>
                <a:pPr marL="285750" indent="-285750">
                  <a:buFont typeface="Wingdings" pitchFamily="2" charset="2"/>
                  <a:buChar char="Ø"/>
                </a:pPr>
                <a:r>
                  <a:rPr lang="en-IN" sz="1600" b="1" dirty="0"/>
                  <a:t>Extension 2 Utility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1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IN" sz="16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adaptive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600" i="1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ar-AE" sz="1600" b="0" dirty="0"/>
              </a:p>
              <a:p>
                <a:r>
                  <a:rPr lang="en-IN" sz="1600" dirty="0"/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adaptive</m:t>
                          </m:r>
                        </m:sub>
                      </m:sSub>
                      <m:r>
                        <a:rPr lang="ar-AE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base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wireless</m:t>
                              </m:r>
                            </m:sub>
                          </m:sSub>
                        </m:e>
                      </m:d>
                      <m:r>
                        <a:rPr lang="ar-AE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600" i="1"/>
                            <m:t>wireless</m:t>
                          </m:r>
                        </m:sub>
                      </m:sSub>
                      <m:d>
                        <m:dPr>
                          <m:ctrlPr>
                            <a:rPr lang="ar-AE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IN" sz="1600" i="1"/>
                                <m:t>wireless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600" b="0" dirty="0"/>
              </a:p>
              <a:p>
                <a:r>
                  <a:rPr lang="en-IN" sz="1600" dirty="0"/>
                  <a:t>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=10.0</m:t>
                    </m:r>
                  </m:oMath>
                </a14:m>
                <a:r>
                  <a:rPr lang="ar-AE" sz="1600" dirty="0"/>
                  <a:t>→ </a:t>
                </a:r>
                <a:r>
                  <a:rPr lang="en-IN" sz="1600" dirty="0"/>
                  <a:t>congestion penalty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𝑤𝑖𝑟𝑒𝑙𝑒𝑠𝑠</m:t>
                        </m:r>
                      </m:sub>
                    </m:sSub>
                    <m:r>
                      <a:rPr lang="ar-AE" sz="1600">
                        <a:latin typeface="Cambria Math" panose="02040503050406030204" pitchFamily="18" charset="0"/>
                      </a:rPr>
                      <m:t>=2.0</m:t>
                    </m:r>
                  </m:oMath>
                </a14:m>
                <a:r>
                  <a:rPr lang="ar-AE" sz="1600" dirty="0"/>
                  <a:t>→ </a:t>
                </a:r>
                <a:r>
                  <a:rPr lang="en-IN" sz="1600" dirty="0"/>
                  <a:t>wireless penalty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ar-AE" sz="1600" i="1">
                            <a:latin typeface="Cambria Math" panose="02040503050406030204" pitchFamily="18" charset="0"/>
                          </a:rPr>
                          <m:t>𝑤𝑖𝑟𝑒𝑙𝑒𝑠𝑠</m:t>
                        </m:r>
                      </m:sub>
                    </m:sSub>
                  </m:oMath>
                </a14:m>
                <a:r>
                  <a:rPr lang="ar-AE" sz="1600" dirty="0"/>
                  <a:t>→ </a:t>
                </a:r>
                <a:r>
                  <a:rPr lang="en-IN" sz="1600" dirty="0"/>
                  <a:t>detected wireless fraction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B44215A-6904-1FAA-1422-3D548742A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034" y="1643460"/>
                <a:ext cx="8859807" cy="5030288"/>
              </a:xfrm>
              <a:prstGeom prst="rect">
                <a:avLst/>
              </a:prstGeom>
              <a:blipFill>
                <a:blip r:embed="rId8"/>
                <a:stretch>
                  <a:fillRect l="-572" t="-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C1D680-5C4C-210D-A9F8-7CC7C5AE5FC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2FDED-30B9-7FA4-0A49-3C2B57974387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  <p:pic>
        <p:nvPicPr>
          <p:cNvPr id="6" name="Picture 5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EE81C3C5-AB87-8018-7E2F-7721DEA1B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91858" y="2647925"/>
            <a:ext cx="2192552" cy="129103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AFFB4CD8-2383-82C8-0971-08C2193B75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642021" y="2716773"/>
            <a:ext cx="1752038" cy="10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1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5A9BE-040D-A64C-3EDD-21AD9A11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val 77">
            <a:extLst>
              <a:ext uri="{FF2B5EF4-FFF2-40B4-BE49-F238E27FC236}">
                <a16:creationId xmlns:a16="http://schemas.microsoft.com/office/drawing/2014/main" id="{1EFC42F3-3130-E1EA-3711-9C26F40FE92E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CB7DA1E-2776-6E39-038B-A589E8452861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3C9D05-BC9E-33FD-F1E0-B18AEB9B8E7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32DF141-F048-9CA4-C2AC-11B1751F79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1D3DCBA9-62A0-622E-B9DE-C4858ED4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7F13F5-F7ED-7086-11B9-D757E7FE15BA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7AB856-A1BB-7B17-F650-12B41FD92459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BF34BA-9BED-B4B8-AC4E-E028A21B23BB}"/>
              </a:ext>
            </a:extLst>
          </p:cNvPr>
          <p:cNvSpPr txBox="1"/>
          <p:nvPr/>
        </p:nvSpPr>
        <p:spPr>
          <a:xfrm>
            <a:off x="737757" y="5548059"/>
            <a:ext cx="11249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Summary (In One Line)</a:t>
            </a:r>
          </a:p>
          <a:p>
            <a:r>
              <a:rPr lang="en-IN" b="1" dirty="0"/>
              <a:t>Extension 2</a:t>
            </a:r>
            <a:r>
              <a:rPr lang="en-IN" dirty="0"/>
              <a:t> makes PCC Vivace loss-type aware by detecting whether losses stem from congestion or wireless errors and adaptively adjusting the loss penalty, preventing unnecessary rate drops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71CFE0-E82E-CCAB-4A11-6B23FDE85D18}"/>
              </a:ext>
            </a:extLst>
          </p:cNvPr>
          <p:cNvSpPr txBox="1"/>
          <p:nvPr/>
        </p:nvSpPr>
        <p:spPr>
          <a:xfrm>
            <a:off x="442612" y="5548059"/>
            <a:ext cx="5902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/>
              <a:t>🔮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A364D-CAA0-72E3-70AF-0E39637C5243}"/>
              </a:ext>
            </a:extLst>
          </p:cNvPr>
          <p:cNvSpPr txBox="1"/>
          <p:nvPr/>
        </p:nvSpPr>
        <p:spPr>
          <a:xfrm>
            <a:off x="1032902" y="1432218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Results: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73FA09-C8FA-957D-9883-9CA8BB74B40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361699" y="532522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dirty="0"/>
              <a:t> </a:t>
            </a:r>
            <a:r>
              <a:rPr lang="en-IN" sz="2400" b="1" dirty="0"/>
              <a:t>Extension 3: Distributed Fairness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A2026-E939-7BB8-03D4-D83CA4016524}"/>
              </a:ext>
            </a:extLst>
          </p:cNvPr>
          <p:cNvSpPr txBox="1"/>
          <p:nvPr/>
        </p:nvSpPr>
        <p:spPr>
          <a:xfrm>
            <a:off x="13970771" y="5238650"/>
            <a:ext cx="5630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🎯 </a:t>
            </a:r>
            <a:r>
              <a:rPr lang="en-IN" sz="2000" b="1" dirty="0"/>
              <a:t>Baseline Problem: Unfair Bandwidth Sharing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0A9388-1844-93AC-8A34-B21DF2B6C2CA}"/>
              </a:ext>
            </a:extLst>
          </p:cNvPr>
          <p:cNvSpPr txBox="1"/>
          <p:nvPr/>
        </p:nvSpPr>
        <p:spPr>
          <a:xfrm>
            <a:off x="12668125" y="6106994"/>
            <a:ext cx="1131386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⚠️ Why It Happens – Gradient Oscillation Problem</a:t>
            </a:r>
          </a:p>
          <a:p>
            <a:r>
              <a:rPr lang="en-IN" sz="2000" dirty="0"/>
              <a:t>PCC Vivace adjusts rate via </a:t>
            </a:r>
            <a:r>
              <a:rPr lang="en-IN" sz="2000" i="1" dirty="0"/>
              <a:t>gradient feedback</a:t>
            </a:r>
            <a:r>
              <a:rPr lang="en-IN" sz="2000" dirty="0"/>
              <a:t> (utility changes)</a:t>
            </a:r>
          </a:p>
          <a:p>
            <a:r>
              <a:rPr lang="en-IN" sz="2000" dirty="0"/>
              <a:t>When multiple flows explore simultaneously:</a:t>
            </a:r>
          </a:p>
          <a:p>
            <a:pPr lvl="1"/>
            <a:r>
              <a:rPr lang="en-IN" sz="2000" dirty="0"/>
              <a:t>- Their actions interfere</a:t>
            </a:r>
          </a:p>
          <a:p>
            <a:pPr lvl="1"/>
            <a:r>
              <a:rPr lang="en-IN" sz="2000" dirty="0"/>
              <a:t>- Gradients oscillate (+, −, +, −)</a:t>
            </a:r>
          </a:p>
          <a:p>
            <a:pPr lvl="1"/>
            <a:r>
              <a:rPr lang="en-IN" sz="2000" dirty="0"/>
              <a:t>- No stable convergence</a:t>
            </a:r>
          </a:p>
          <a:p>
            <a:r>
              <a:rPr lang="en-IN" sz="2000" dirty="0"/>
              <a:t>The more aggressive flow keeps increasing → monopolizes capacity Other flows keep backing off</a:t>
            </a:r>
          </a:p>
          <a:p>
            <a:r>
              <a:rPr lang="en-IN" sz="2000" dirty="0"/>
              <a:t> → starve</a:t>
            </a:r>
          </a:p>
          <a:p>
            <a:endParaRPr lang="en-IN" sz="2000" dirty="0"/>
          </a:p>
          <a:p>
            <a:r>
              <a:rPr lang="en-IN" sz="2000" b="1" dirty="0"/>
              <a:t>Result:</a:t>
            </a:r>
            <a:r>
              <a:rPr lang="en-IN" sz="2000" dirty="0"/>
              <a:t> Persistent unfairness &amp; slow convergence.</a:t>
            </a:r>
          </a:p>
          <a:p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56F289-6B20-21EA-D909-75845038047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867995" y="751679"/>
            <a:ext cx="4456010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2 - Loss-Type Awareness</a:t>
            </a:r>
            <a:endParaRPr 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AFE4F-4140-3876-8709-DEEDE26E8592}"/>
              </a:ext>
            </a:extLst>
          </p:cNvPr>
          <p:cNvSpPr txBox="1"/>
          <p:nvPr/>
        </p:nvSpPr>
        <p:spPr>
          <a:xfrm>
            <a:off x="3187644" y="6643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1A4330D4-17D3-34A0-BF70-BD75340396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5258" y="2250324"/>
            <a:ext cx="4431102" cy="2617304"/>
          </a:xfrm>
          <a:prstGeom prst="rect">
            <a:avLst/>
          </a:prstGeom>
        </p:spPr>
      </p:pic>
      <p:pic>
        <p:nvPicPr>
          <p:cNvPr id="10" name="Picture 9" descr="A graph with red and blue bars&#10;&#10;AI-generated content may be incorrect.">
            <a:extLst>
              <a:ext uri="{FF2B5EF4-FFF2-40B4-BE49-F238E27FC236}">
                <a16:creationId xmlns:a16="http://schemas.microsoft.com/office/drawing/2014/main" id="{0E6E645F-96EC-58CB-FEC1-104509FBE8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5642" y="2175712"/>
            <a:ext cx="4632928" cy="27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01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1BE0-4620-F643-87D9-59C9D471B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15317444-FD34-4484-F353-005358EC3A39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3F3CA07-508F-D785-CF7F-6AD40FE91FF9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97C4E6-84AC-309C-8BEC-D5EBED7A950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AEFA1D8-F838-BAC3-4959-1054B18C27D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3 - Distributed Fairness Control</a:t>
            </a:r>
            <a:endParaRPr lang="en-US" sz="2400" b="1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AE5B371-785D-5F2D-0D8D-DF91489D60B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F5EC219C-9B18-A58B-D201-6F00DF8B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D465492-5ECA-148C-F57C-E232E5DD91B1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71778-F0F6-7592-1C78-4800036920D4}"/>
              </a:ext>
            </a:extLst>
          </p:cNvPr>
          <p:cNvSpPr txBox="1"/>
          <p:nvPr/>
        </p:nvSpPr>
        <p:spPr>
          <a:xfrm>
            <a:off x="2237015" y="1717110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b="1" dirty="0"/>
              <a:t>Baseline Problem: Unfair Bandwidth Sharing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BB7A9-7716-BD9E-2AA6-6C081122636D}"/>
              </a:ext>
            </a:extLst>
          </p:cNvPr>
          <p:cNvSpPr txBox="1"/>
          <p:nvPr/>
        </p:nvSpPr>
        <p:spPr>
          <a:xfrm>
            <a:off x="934369" y="2585454"/>
            <a:ext cx="1131386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⚠️ Why It Happens - Gradient Oscillation Problem</a:t>
            </a:r>
          </a:p>
          <a:p>
            <a:r>
              <a:rPr lang="en-IN" sz="2000" dirty="0"/>
              <a:t>PCC Vivace adjusts rate via </a:t>
            </a:r>
            <a:r>
              <a:rPr lang="en-IN" sz="2000" i="1" dirty="0"/>
              <a:t>gradient feedback</a:t>
            </a:r>
            <a:r>
              <a:rPr lang="en-IN" sz="2000" dirty="0"/>
              <a:t> (utility changes)</a:t>
            </a:r>
          </a:p>
          <a:p>
            <a:r>
              <a:rPr lang="en-IN" sz="2000" dirty="0"/>
              <a:t>When multiple flows explore simultaneously:</a:t>
            </a:r>
          </a:p>
          <a:p>
            <a:pPr lvl="1"/>
            <a:r>
              <a:rPr lang="en-IN" sz="2000" dirty="0"/>
              <a:t>- Their actions interfere</a:t>
            </a:r>
          </a:p>
          <a:p>
            <a:pPr lvl="1"/>
            <a:r>
              <a:rPr lang="en-IN" sz="2000" dirty="0"/>
              <a:t>- Gradients oscillate (+, −, +, −)</a:t>
            </a:r>
          </a:p>
          <a:p>
            <a:pPr lvl="1"/>
            <a:r>
              <a:rPr lang="en-IN" sz="2000" dirty="0"/>
              <a:t>- No stable convergence</a:t>
            </a:r>
          </a:p>
          <a:p>
            <a:r>
              <a:rPr lang="en-IN" sz="2000" dirty="0"/>
              <a:t>The more aggressive flow keeps increasing → monopolizes capacity Other flows keep backing off</a:t>
            </a:r>
          </a:p>
          <a:p>
            <a:r>
              <a:rPr lang="en-IN" sz="2000" dirty="0"/>
              <a:t> → starve</a:t>
            </a:r>
          </a:p>
          <a:p>
            <a:endParaRPr lang="en-IN" sz="2000" dirty="0"/>
          </a:p>
          <a:p>
            <a:r>
              <a:rPr lang="en-IN" sz="2000" b="1" dirty="0"/>
              <a:t>Result:</a:t>
            </a:r>
            <a:r>
              <a:rPr lang="en-IN" sz="2000" dirty="0"/>
              <a:t> Persistent unfairness &amp; slow convergence.</a:t>
            </a:r>
          </a:p>
          <a:p>
            <a:endParaRPr lang="en-US" sz="20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0E3F65D-0408-F78A-C108-104245A276E6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CD626B4-C8EB-3ED2-0C1E-5D9D300A8CFC}"/>
              </a:ext>
            </a:extLst>
          </p:cNvPr>
          <p:cNvSpPr/>
          <p:nvPr/>
        </p:nvSpPr>
        <p:spPr>
          <a:xfrm>
            <a:off x="627411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0" name="Picture 8" descr="WLAN Repeater icon">
            <a:extLst>
              <a:ext uri="{FF2B5EF4-FFF2-40B4-BE49-F238E27FC236}">
                <a16:creationId xmlns:a16="http://schemas.microsoft.com/office/drawing/2014/main" id="{173F02C0-7169-D1B2-E97F-AC5C72E7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7A11E3-277E-E5BF-5567-C389BDA17660}"/>
              </a:ext>
            </a:extLst>
          </p:cNvPr>
          <p:cNvSpPr txBox="1"/>
          <p:nvPr/>
        </p:nvSpPr>
        <p:spPr>
          <a:xfrm>
            <a:off x="-6734135" y="3356910"/>
            <a:ext cx="65734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Goal:</a:t>
            </a:r>
            <a:r>
              <a:rPr lang="en-IN" dirty="0"/>
              <a:t> Achieve </a:t>
            </a:r>
            <a:r>
              <a:rPr lang="en-IN" i="1" dirty="0"/>
              <a:t>Distributed Fairness</a:t>
            </a:r>
            <a:br>
              <a:rPr lang="en-IN" dirty="0"/>
            </a:br>
            <a:r>
              <a:rPr lang="en-IN" dirty="0"/>
              <a:t>→ Each flow detects contention, cooperates, and balances bandwidth.</a:t>
            </a:r>
          </a:p>
          <a:p>
            <a:endParaRPr lang="en-IN" dirty="0"/>
          </a:p>
          <a:p>
            <a:r>
              <a:rPr lang="en-IN" b="1" dirty="0"/>
              <a:t>Main Components:</a:t>
            </a:r>
            <a:endParaRPr lang="en-IN" dirty="0"/>
          </a:p>
          <a:p>
            <a:r>
              <a:rPr lang="en-IN" dirty="0"/>
              <a:t>🧠 </a:t>
            </a:r>
            <a:r>
              <a:rPr lang="en-IN" b="1" dirty="0"/>
              <a:t>Contention Detector</a:t>
            </a:r>
            <a:r>
              <a:rPr lang="en-IN" dirty="0"/>
              <a:t> — Detect if other flows are competing</a:t>
            </a:r>
          </a:p>
          <a:p>
            <a:r>
              <a:rPr lang="en-IN" dirty="0"/>
              <a:t>🔁 </a:t>
            </a:r>
            <a:r>
              <a:rPr lang="en-IN" b="1" dirty="0"/>
              <a:t>Cooperative Explorer</a:t>
            </a:r>
            <a:r>
              <a:rPr lang="en-IN" dirty="0"/>
              <a:t> — Coordinate exploration (take turns)</a:t>
            </a:r>
          </a:p>
          <a:p>
            <a:r>
              <a:rPr lang="en-IN" dirty="0"/>
              <a:t>📶 </a:t>
            </a:r>
            <a:r>
              <a:rPr lang="en-IN" b="1" dirty="0"/>
              <a:t>Virtual Queue Estimator</a:t>
            </a:r>
            <a:r>
              <a:rPr lang="en-IN" dirty="0"/>
              <a:t> — Monitor queue depth from RTT</a:t>
            </a:r>
          </a:p>
          <a:p>
            <a:r>
              <a:rPr lang="en-IN" dirty="0"/>
              <a:t>⚖️ </a:t>
            </a:r>
            <a:r>
              <a:rPr lang="en-IN" b="1" dirty="0"/>
              <a:t>Fairness Controller</a:t>
            </a:r>
            <a:r>
              <a:rPr lang="en-IN" dirty="0"/>
              <a:t> — Penalize greedy flows in utility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9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E4910-8E96-7826-C0D9-2938BA4E1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573D67CB-9CAE-F647-1EBA-16F176E7B443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80B2127-7862-EF2A-9403-04FDF5A4D40E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4463EB-8ECB-ECD5-6AD6-50B54F0F8C0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DD5F068-EB59-3AFE-8CF5-17AFCAC7A0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058C67E2-AA97-BFD0-CBDD-11F27D03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59CEE1-F604-0FDF-36CF-804ACAF46B42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BA039-233A-9B6F-19FD-72945A0FFEF7}"/>
              </a:ext>
            </a:extLst>
          </p:cNvPr>
          <p:cNvSpPr txBox="1"/>
          <p:nvPr/>
        </p:nvSpPr>
        <p:spPr>
          <a:xfrm>
            <a:off x="2237015" y="1717110"/>
            <a:ext cx="537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b="1" dirty="0"/>
              <a:t>Baseline Problem: Unfair Bandwidth Sharing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95E4BA-39D7-044A-9FCC-555578D51976}"/>
              </a:ext>
            </a:extLst>
          </p:cNvPr>
          <p:cNvSpPr txBox="1"/>
          <p:nvPr/>
        </p:nvSpPr>
        <p:spPr>
          <a:xfrm>
            <a:off x="676397" y="2779702"/>
            <a:ext cx="67333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Goal:</a:t>
            </a:r>
            <a:r>
              <a:rPr lang="en-IN" dirty="0"/>
              <a:t> Achieve </a:t>
            </a:r>
            <a:r>
              <a:rPr lang="en-IN" i="1" dirty="0"/>
              <a:t>Distributed Fairness</a:t>
            </a:r>
            <a:br>
              <a:rPr lang="en-IN" dirty="0"/>
            </a:br>
            <a:r>
              <a:rPr lang="en-IN" dirty="0"/>
              <a:t>→ Each flow detects contention, cooperates, and balances bandwidth.</a:t>
            </a:r>
          </a:p>
          <a:p>
            <a:endParaRPr lang="en-IN" dirty="0"/>
          </a:p>
          <a:p>
            <a:r>
              <a:rPr lang="en-IN" b="1" dirty="0"/>
              <a:t>Main Components: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Contention Detector</a:t>
            </a:r>
            <a:r>
              <a:rPr lang="en-IN" dirty="0"/>
              <a:t> -- Detect if other flows are competing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Cooperative Explorer</a:t>
            </a:r>
            <a:r>
              <a:rPr lang="en-IN" dirty="0"/>
              <a:t> -- Coordinate exploration (take turns)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Virtual Queue Estimator</a:t>
            </a:r>
            <a:r>
              <a:rPr lang="en-IN" dirty="0"/>
              <a:t> -- Monitor queue depth from RTT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Fairness Controller</a:t>
            </a:r>
            <a:r>
              <a:rPr lang="en-IN" dirty="0"/>
              <a:t> -- Penalize greedy flows in utility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7EBDC-2C32-8BF6-8FE9-2209E0A81A7A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6077F5-92DC-AAC8-607C-3BBF33147401}"/>
              </a:ext>
            </a:extLst>
          </p:cNvPr>
          <p:cNvSpPr/>
          <p:nvPr/>
        </p:nvSpPr>
        <p:spPr>
          <a:xfrm>
            <a:off x="704685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8" descr="WLAN Repeater icon">
            <a:extLst>
              <a:ext uri="{FF2B5EF4-FFF2-40B4-BE49-F238E27FC236}">
                <a16:creationId xmlns:a16="http://schemas.microsoft.com/office/drawing/2014/main" id="{D30E4471-46BD-B50C-4106-85A1F116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diagram of a flowchart&#10;&#10;AI-generated content may be incorrect.">
            <a:extLst>
              <a:ext uri="{FF2B5EF4-FFF2-40B4-BE49-F238E27FC236}">
                <a16:creationId xmlns:a16="http://schemas.microsoft.com/office/drawing/2014/main" id="{98799C43-CE8C-19BF-D674-E746F7E03CE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4762"/>
          <a:stretch>
            <a:fillRect/>
          </a:stretch>
        </p:blipFill>
        <p:spPr>
          <a:xfrm>
            <a:off x="14519539" y="1477698"/>
            <a:ext cx="1019624" cy="1456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F53F0D1-A8AC-0CB5-3B75-3DF3368BE31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3 - Distributed Fairness Control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9307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B5DDF-3FCE-F82E-3993-39E31A513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DE43A74D-F4D9-4936-BEC3-7B05F98962EE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6FEFE1F-912A-C70A-9ADB-7380C21A42FF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E9B56CAA-ED4F-EC2E-5972-CA20941B815C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312BC98-B34D-B0A7-D6F7-BB0553866805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4F08A19-3E23-FC66-0F0D-E77DE8141765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DCE0B7CD-E2AD-D679-C185-C8F155819527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13782445-D0B0-C23A-440B-AE748C576FFC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E6854A6-7296-7211-74C6-0D342A96B348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087FB7A-0F16-70D4-C59A-DD4F02C5900D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09D22C65-26FB-0E3C-9513-C516EEB0DAB8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880091A7-B9B2-EFE1-0471-09FDD367EF4F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013E3FD-C916-04A2-38E2-A8974704C9A4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B3375E0-C440-B6AC-49EE-8CF6C738F1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E613819-8FCB-BC24-2BA8-146A3C036BEB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CA1A09FC-2859-E2DC-8867-7654D757B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4007F073-5C3F-7632-E4EE-7AC677FC3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68855E61-A5FD-577C-9BD0-E08B91B79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340DDC86-DBAD-CC23-7AF3-4E267E19B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B7B968FF-985A-08EB-7A28-9819E64D8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4CEFA708-2A05-89BB-34DA-E16D1FF89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0940DD2E-B90A-D46C-B2ED-275DD9CEA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6D4E8BD4-9F56-B57A-C88F-35FA33B1CE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0B70460D-2A1F-3B4C-B4E2-407CD51A1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7E0BB080-A8B9-49F8-B7C7-2F56D974F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551ACA7E-4E17-73F5-6CED-AC91EB186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E54F167C-E336-738B-2BDF-A82D771B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E09F71E-C7FC-46BF-A228-98ADB758C8F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385D6BF-FEB2-A0E0-E91E-05EB9D02BB5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ACEA70F-282C-B764-3183-E7063302269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000BF0E1-8340-7C5C-C7B9-067C36C6B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8E67B239-05F5-AB23-C136-73829A6F1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2593E2C9-8969-B778-A313-FDDD00F49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6ED46E15-E16A-F5CB-EF8B-507CC79D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6A72A51-AB3F-4527-F456-EE06A898DFB2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dirty="0"/>
              <a:t>Extended PCC Vivace: Online-Learning Congestion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3CB4B3-5201-A1B9-19AC-E8D3A733AB9B}"/>
                  </a:ext>
                </a:extLst>
              </p:cNvPr>
              <p:cNvSpPr txBox="1"/>
              <p:nvPr/>
            </p:nvSpPr>
            <p:spPr>
              <a:xfrm>
                <a:off x="827120" y="2473104"/>
                <a:ext cx="6894644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/>
                  <a:t> Baseline Utility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Throughput</a:t>
                </a:r>
                <a:r>
                  <a:rPr lang="en-IN" dirty="0"/>
                  <a:t> (bits/sec)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Delay</a:t>
                </a:r>
                <a:r>
                  <a:rPr lang="en-IN" dirty="0"/>
                  <a:t> (or latency)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Loss rate</a:t>
                </a:r>
                <a:r>
                  <a:rPr lang="en-IN" dirty="0"/>
                  <a:t> (fraction of packets lost)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IN" dirty="0"/>
                  <a:t>a </a:t>
                </a:r>
                <a:r>
                  <a:rPr lang="en-IN" i="1" dirty="0"/>
                  <a:t>delay sensitivity function</a:t>
                </a:r>
                <a:r>
                  <a:rPr lang="en-IN" dirty="0"/>
                  <a:t> reduces the score if delay is high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: weight controlling how strongly to penalize loss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3CB4B3-5201-A1B9-19AC-E8D3A733A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20" y="2473104"/>
                <a:ext cx="6894644" cy="2585323"/>
              </a:xfrm>
              <a:prstGeom prst="rect">
                <a:avLst/>
              </a:prstGeom>
              <a:blipFill>
                <a:blip r:embed="rId14"/>
                <a:stretch>
                  <a:fillRect l="-919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4BF9CF98-0E2A-CBA1-81A6-1B6DC96E7659}"/>
              </a:ext>
            </a:extLst>
          </p:cNvPr>
          <p:cNvSpPr/>
          <p:nvPr/>
        </p:nvSpPr>
        <p:spPr>
          <a:xfrm>
            <a:off x="-1712875" y="-1937798"/>
            <a:ext cx="1718776" cy="97757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3DD32A-B128-0548-3AB1-0D065C2E75BC}"/>
              </a:ext>
            </a:extLst>
          </p:cNvPr>
          <p:cNvSpPr txBox="1"/>
          <p:nvPr/>
        </p:nvSpPr>
        <p:spPr>
          <a:xfrm>
            <a:off x="-1712875" y="-1937797"/>
            <a:ext cx="797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FEATURE EXTRACTION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FE469E-6555-8E43-4EC9-0EC8E26012A7}"/>
              </a:ext>
            </a:extLst>
          </p:cNvPr>
          <p:cNvSpPr txBox="1"/>
          <p:nvPr/>
        </p:nvSpPr>
        <p:spPr>
          <a:xfrm>
            <a:off x="-1712875" y="-1519289"/>
            <a:ext cx="1718776" cy="347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Packet Size Distribution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(avg, std, median, max, min)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Inter-Arrival Times (IAT)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(mean, variance, coefficient of variation)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Entropy of Packet Sizes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(measures size variability)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Burst Detection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(identifies bursty patterns)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Periodicity Score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(consistency in timing)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29A58A3-02F3-4C9D-A568-831D058F11CF}"/>
              </a:ext>
            </a:extLst>
          </p:cNvPr>
          <p:cNvSpPr/>
          <p:nvPr/>
        </p:nvSpPr>
        <p:spPr>
          <a:xfrm>
            <a:off x="8502654" y="-1574238"/>
            <a:ext cx="3840480" cy="320040"/>
          </a:xfrm>
          <a:prstGeom prst="rect">
            <a:avLst/>
          </a:prstGeom>
          <a:solidFill>
            <a:srgbClr val="388E3C"/>
          </a:solidFill>
          <a:ln>
            <a:solidFill>
              <a:srgbClr val="388E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C3E0EB-109C-7F19-49F6-D94E55CFFBF6}"/>
              </a:ext>
            </a:extLst>
          </p:cNvPr>
          <p:cNvSpPr txBox="1"/>
          <p:nvPr/>
        </p:nvSpPr>
        <p:spPr>
          <a:xfrm>
            <a:off x="8502654" y="-1574238"/>
            <a:ext cx="19928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TRAFFIC CLASSIFICATION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46C344-DB1D-4B34-EB2E-365546197493}"/>
              </a:ext>
            </a:extLst>
          </p:cNvPr>
          <p:cNvSpPr txBox="1"/>
          <p:nvPr/>
        </p:nvSpPr>
        <p:spPr>
          <a:xfrm>
            <a:off x="8575267" y="-1105246"/>
            <a:ext cx="3840480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🟦 BULK (Throughput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Avg packet size ≥ 1200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Low size variance, high entropy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300" dirty="0"/>
              <a:t>	</a:t>
            </a:r>
            <a:r>
              <a:rPr sz="300" dirty="0"/>
              <a:t>🟩 STREAMING (Stability Focus)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Medium packets (700-1200 bytes)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Consistent timing, moderate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High periodicity score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🔴 REALTIME (Latency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Small packets &lt; 300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Low variance, frequent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Periodic inter-arrivals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300" dirty="0"/>
              <a:t>	</a:t>
            </a:r>
            <a:r>
              <a:rPr sz="300" dirty="0"/>
              <a:t>⚫ DEFAULT (Fallback)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Low confidence threshold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Unknown/mixed traffic pattern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5FA26B-4D0A-3C8F-3FDD-41C66CC7357E}"/>
              </a:ext>
            </a:extLst>
          </p:cNvPr>
          <p:cNvSpPr/>
          <p:nvPr/>
        </p:nvSpPr>
        <p:spPr>
          <a:xfrm>
            <a:off x="827120" y="7349272"/>
            <a:ext cx="8869369" cy="268604"/>
          </a:xfrm>
          <a:prstGeom prst="rect">
            <a:avLst/>
          </a:prstGeom>
          <a:solidFill>
            <a:srgbClr val="E67C73"/>
          </a:solidFill>
          <a:ln>
            <a:solidFill>
              <a:srgbClr val="E67C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221BE3-2C2A-61CA-45B7-21024FF51BC3}"/>
              </a:ext>
            </a:extLst>
          </p:cNvPr>
          <p:cNvSpPr txBox="1"/>
          <p:nvPr/>
        </p:nvSpPr>
        <p:spPr>
          <a:xfrm>
            <a:off x="827120" y="7349272"/>
            <a:ext cx="255871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CLASSIFICATION PROCESS FLOW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D2925BB-E9C8-AEB0-3EFF-6EF931F52497}"/>
              </a:ext>
            </a:extLst>
          </p:cNvPr>
          <p:cNvSpPr txBox="1"/>
          <p:nvPr/>
        </p:nvSpPr>
        <p:spPr>
          <a:xfrm>
            <a:off x="906021" y="7657339"/>
            <a:ext cx="920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Observe Packets (min 20) → Extract Features  → Score Each Type (bulk/streaming/</a:t>
            </a:r>
            <a:r>
              <a:rPr lang="en-IN" sz="1200" dirty="0" err="1"/>
              <a:t>realtime</a:t>
            </a:r>
            <a:r>
              <a:rPr lang="en-IN" sz="1200" dirty="0"/>
              <a:t>) → Select Best Match 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Validate Against Confidence Threshold (default: 0.5) → Output: (Traffic Type, Confidence Score)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</a:t>
            </a:r>
            <a:r>
              <a:rPr lang="en-IN" sz="1200" dirty="0" err="1"/>
              <a:t>MetaController</a:t>
            </a:r>
            <a:r>
              <a:rPr lang="en-IN" sz="1200" dirty="0"/>
              <a:t> Uses Classification to Select Specialized Utility Function → Optimize Network Parameters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E4E0D9-1A2E-D66D-81F6-6DA27AE6CA0E}"/>
              </a:ext>
            </a:extLst>
          </p:cNvPr>
          <p:cNvSpPr txBox="1"/>
          <p:nvPr/>
        </p:nvSpPr>
        <p:spPr>
          <a:xfrm>
            <a:off x="827120" y="-492020"/>
            <a:ext cx="16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🧩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185328-C94E-B1C5-DB83-D4CC31608228}"/>
              </a:ext>
            </a:extLst>
          </p:cNvPr>
          <p:cNvSpPr txBox="1"/>
          <p:nvPr/>
        </p:nvSpPr>
        <p:spPr>
          <a:xfrm>
            <a:off x="2898584" y="-472798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STEP 1: AUTOMATIC TRAFFIC CLASSIFICATION — </a:t>
            </a:r>
            <a:r>
              <a:rPr lang="en-IN" b="1" i="1" dirty="0" err="1"/>
              <a:t>TrafficClassifier</a:t>
            </a:r>
            <a:endParaRPr lang="en-IN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604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6B85B-4167-52EA-754F-6DEF2461B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BEA6F661-42A1-9F2C-647F-A7E49A94424A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372F40B-DF79-A1DE-6095-B4B287BEB6D6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26734A4-0082-974F-7BD2-745949D8BE8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D426544-FA70-47FD-E65F-CEBE00C1DCF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E7AAEDD7-A94D-5B62-2B82-B719C9E24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211B21-865A-8F1F-2145-9DBC8255731E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BFC448-A042-5C1D-F8B3-31BAC09324EE}"/>
              </a:ext>
            </a:extLst>
          </p:cNvPr>
          <p:cNvSpPr txBox="1"/>
          <p:nvPr/>
        </p:nvSpPr>
        <p:spPr>
          <a:xfrm>
            <a:off x="2237015" y="1717110"/>
            <a:ext cx="5383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/>
              <a:t> </a:t>
            </a:r>
            <a:r>
              <a:rPr lang="en-IN" sz="2000" b="1" dirty="0"/>
              <a:t>Baseline Problem: Unfair Bandwidth Sharing</a:t>
            </a:r>
            <a:endParaRPr lang="en-US" sz="2000" dirty="0"/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427232E0-2249-CC73-4904-FBC7A5A20CE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762"/>
          <a:stretch>
            <a:fillRect/>
          </a:stretch>
        </p:blipFill>
        <p:spPr>
          <a:xfrm>
            <a:off x="8102605" y="1442862"/>
            <a:ext cx="3509009" cy="5012871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3F10C1E-0619-F122-1CA5-F319C4929D4B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8E9F6B-C1A3-40C8-F889-08B108CA563C}"/>
              </a:ext>
            </a:extLst>
          </p:cNvPr>
          <p:cNvSpPr/>
          <p:nvPr/>
        </p:nvSpPr>
        <p:spPr>
          <a:xfrm>
            <a:off x="653169" y="613618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WLAN Repeater icon">
            <a:extLst>
              <a:ext uri="{FF2B5EF4-FFF2-40B4-BE49-F238E27FC236}">
                <a16:creationId xmlns:a16="http://schemas.microsoft.com/office/drawing/2014/main" id="{2ADCCF6C-AAA5-C8F0-D527-CED913DD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5783E-7CF9-C8AF-F68D-0F94A6032D4A}"/>
              </a:ext>
            </a:extLst>
          </p:cNvPr>
          <p:cNvSpPr txBox="1"/>
          <p:nvPr/>
        </p:nvSpPr>
        <p:spPr>
          <a:xfrm>
            <a:off x="-4087585" y="1697228"/>
            <a:ext cx="35090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/>
              <a:t>🧠 1️⃣ </a:t>
            </a:r>
            <a:r>
              <a:rPr lang="en-IN" sz="1050" b="1" dirty="0" err="1"/>
              <a:t>ContentionDetector</a:t>
            </a:r>
            <a:r>
              <a:rPr lang="en-IN" sz="1050" b="1" dirty="0"/>
              <a:t> — Detect Competition</a:t>
            </a:r>
          </a:p>
          <a:p>
            <a:r>
              <a:rPr lang="en-IN" sz="1050" b="1" dirty="0"/>
              <a:t>Problem:</a:t>
            </a:r>
            <a:br>
              <a:rPr lang="en-IN" sz="1050" dirty="0"/>
            </a:br>
            <a:r>
              <a:rPr lang="en-IN" sz="1050" dirty="0"/>
              <a:t>Flows don’t know when others are present.</a:t>
            </a:r>
          </a:p>
          <a:p>
            <a:r>
              <a:rPr lang="en-IN" sz="1050" b="1" dirty="0"/>
              <a:t>Insight:</a:t>
            </a:r>
            <a:br>
              <a:rPr lang="en-IN" sz="1050" dirty="0"/>
            </a:br>
            <a:r>
              <a:rPr lang="en-IN" sz="1050" dirty="0"/>
              <a:t>Gradient sign pattern reveals contention:</a:t>
            </a:r>
          </a:p>
          <a:p>
            <a:r>
              <a:rPr lang="en-IN" sz="1050" dirty="0"/>
              <a:t>Solo: monotonic (+ + + +)</a:t>
            </a:r>
          </a:p>
          <a:p>
            <a:r>
              <a:rPr lang="en-IN" sz="1050" dirty="0"/>
              <a:t>Competing: oscillating (+ − + −)</a:t>
            </a:r>
          </a:p>
          <a:p>
            <a:r>
              <a:rPr lang="en-IN" sz="1050" b="1" dirty="0"/>
              <a:t>Algorithm:</a:t>
            </a:r>
            <a:endParaRPr lang="en-IN" sz="1050" dirty="0"/>
          </a:p>
          <a:p>
            <a:r>
              <a:rPr lang="en-IN" sz="1050" dirty="0"/>
              <a:t>Count gradient sign changes over last 5 intervals</a:t>
            </a:r>
          </a:p>
          <a:p>
            <a:r>
              <a:rPr lang="en-IN" sz="1050" dirty="0"/>
              <a:t>Compute ratio &amp; volatility</a:t>
            </a:r>
          </a:p>
          <a:p>
            <a:r>
              <a:rPr lang="en-IN" sz="1050" dirty="0"/>
              <a:t>Classify as SOLO / LIGHT / MODERATE / HEAVY contention</a:t>
            </a:r>
          </a:p>
          <a:p>
            <a:r>
              <a:rPr lang="en-IN" sz="1050" b="1" dirty="0"/>
              <a:t>Example:</a:t>
            </a:r>
            <a:br>
              <a:rPr lang="en-IN" sz="1050" dirty="0"/>
            </a:br>
            <a:r>
              <a:rPr lang="en-IN" sz="1050" dirty="0"/>
              <a:t>Gradients = [+0.5, −0.8, −0.2, +0.5, −0.7]</a:t>
            </a:r>
            <a:br>
              <a:rPr lang="en-IN" sz="1050" dirty="0"/>
            </a:br>
            <a:r>
              <a:rPr lang="en-IN" sz="1050" dirty="0"/>
              <a:t>→ 4 sign changes → </a:t>
            </a:r>
            <a:r>
              <a:rPr lang="en-IN" sz="1050" b="1" dirty="0"/>
              <a:t>HEAVY contention</a:t>
            </a:r>
            <a:r>
              <a:rPr lang="en-IN" sz="1050" dirty="0"/>
              <a:t> (4–5 flows)</a:t>
            </a:r>
          </a:p>
          <a:p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DCA470-0BA5-9338-08B1-5B786AA43AA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C027D-85C1-C6AC-E0B0-F103AC875B3E}"/>
              </a:ext>
            </a:extLst>
          </p:cNvPr>
          <p:cNvSpPr txBox="1"/>
          <p:nvPr/>
        </p:nvSpPr>
        <p:spPr>
          <a:xfrm>
            <a:off x="653169" y="2617122"/>
            <a:ext cx="62761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Goal:</a:t>
            </a:r>
            <a:r>
              <a:rPr lang="en-IN" dirty="0"/>
              <a:t> Achieve </a:t>
            </a:r>
            <a:r>
              <a:rPr lang="en-IN" i="1" dirty="0"/>
              <a:t>Distributed Fairness</a:t>
            </a:r>
            <a:br>
              <a:rPr lang="en-IN" dirty="0"/>
            </a:br>
            <a:r>
              <a:rPr lang="en-IN" dirty="0"/>
              <a:t>→ Each flow detects contention, cooperates, and balances bandwidth.</a:t>
            </a:r>
          </a:p>
          <a:p>
            <a:endParaRPr lang="en-IN" dirty="0"/>
          </a:p>
          <a:p>
            <a:r>
              <a:rPr lang="en-IN" b="1" dirty="0"/>
              <a:t>Main Components:</a:t>
            </a:r>
            <a:endParaRPr lang="en-IN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Contention Detector</a:t>
            </a:r>
            <a:r>
              <a:rPr lang="en-IN" dirty="0"/>
              <a:t> -- Detect if other flows are competing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Cooperative Explorer</a:t>
            </a:r>
            <a:r>
              <a:rPr lang="en-IN" dirty="0"/>
              <a:t> -- Coordinate exploration (take turns)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Virtual Queue Estimator</a:t>
            </a:r>
            <a:r>
              <a:rPr lang="en-IN" dirty="0"/>
              <a:t> -- Monitor queue depth from RTT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v"/>
            </a:pPr>
            <a:r>
              <a:rPr lang="en-IN" dirty="0"/>
              <a:t> </a:t>
            </a:r>
            <a:r>
              <a:rPr lang="en-IN" b="1" dirty="0"/>
              <a:t>Fairness Controller</a:t>
            </a:r>
            <a:r>
              <a:rPr lang="en-IN" dirty="0"/>
              <a:t> -- Penalize greedy flows in utility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2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96AA5-A1B7-390E-33ED-ED8814E73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853F0752-3E12-5DFC-3008-3CF78584675E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AF7D5EA-AF44-B359-CD8B-0C3C6421959D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A33FCF-EC9C-0437-8ABE-EE7B0756D82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D190401-0F21-2101-508B-4D3571B637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25F28BD9-3A80-DA06-BC63-FE1D55F6A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C522A35-0D19-0C9B-6C68-78E69D1EDC3D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1D1F8D-24A3-CF84-8F55-5F2CCEA6F808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6E99187-CED7-FA06-3F09-D36DC7656DE5}"/>
              </a:ext>
            </a:extLst>
          </p:cNvPr>
          <p:cNvSpPr/>
          <p:nvPr/>
        </p:nvSpPr>
        <p:spPr>
          <a:xfrm>
            <a:off x="575895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70014F69-3DD4-766F-9889-8B1970D1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64AC1D-EEBF-3DC9-FD5C-DF29747FB0BD}"/>
              </a:ext>
            </a:extLst>
          </p:cNvPr>
          <p:cNvSpPr txBox="1"/>
          <p:nvPr/>
        </p:nvSpPr>
        <p:spPr>
          <a:xfrm>
            <a:off x="424543" y="1827452"/>
            <a:ext cx="5796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b="1" dirty="0"/>
              <a:t>Contention Detector - Detect Competition</a:t>
            </a:r>
          </a:p>
          <a:p>
            <a:r>
              <a:rPr lang="en-IN" b="1" dirty="0"/>
              <a:t>Problem:</a:t>
            </a:r>
            <a:br>
              <a:rPr lang="en-IN" dirty="0"/>
            </a:br>
            <a:r>
              <a:rPr lang="en-IN" dirty="0"/>
              <a:t>Flows don’t know when others are present.</a:t>
            </a:r>
          </a:p>
          <a:p>
            <a:r>
              <a:rPr lang="en-IN" b="1" dirty="0"/>
              <a:t>Insight:</a:t>
            </a:r>
            <a:br>
              <a:rPr lang="en-IN" dirty="0"/>
            </a:br>
            <a:r>
              <a:rPr lang="en-IN" dirty="0"/>
              <a:t>Gradient sign pattern reveals contention:</a:t>
            </a:r>
          </a:p>
          <a:p>
            <a:r>
              <a:rPr lang="en-IN" dirty="0"/>
              <a:t>Solo: monotonic (+ + + +)</a:t>
            </a:r>
          </a:p>
          <a:p>
            <a:r>
              <a:rPr lang="en-IN" dirty="0"/>
              <a:t>Competing: oscillating (+ − + −)</a:t>
            </a:r>
          </a:p>
          <a:p>
            <a:r>
              <a:rPr lang="en-IN" b="1" dirty="0"/>
              <a:t>Algorithm:</a:t>
            </a:r>
            <a:endParaRPr lang="en-IN" dirty="0"/>
          </a:p>
          <a:p>
            <a:r>
              <a:rPr lang="en-IN" dirty="0"/>
              <a:t>Count gradient sign changes over last 5 intervals</a:t>
            </a:r>
          </a:p>
          <a:p>
            <a:r>
              <a:rPr lang="en-IN" dirty="0"/>
              <a:t>Compute ratio &amp; volatility</a:t>
            </a:r>
          </a:p>
          <a:p>
            <a:r>
              <a:rPr lang="en-IN" dirty="0"/>
              <a:t>Classify as SOLO / LIGHT / MODERATE / HEAVY contention</a:t>
            </a:r>
          </a:p>
          <a:p>
            <a:r>
              <a:rPr lang="en-IN" b="1" dirty="0"/>
              <a:t>Example:</a:t>
            </a:r>
            <a:br>
              <a:rPr lang="en-IN" dirty="0"/>
            </a:br>
            <a:r>
              <a:rPr lang="en-IN" dirty="0"/>
              <a:t>Gradients = [+0.5, −0.8, −0.2, +0.5, −0.7]</a:t>
            </a:r>
            <a:br>
              <a:rPr lang="en-IN" dirty="0"/>
            </a:br>
            <a:r>
              <a:rPr lang="en-IN" dirty="0"/>
              <a:t>→ 4 sign changes → </a:t>
            </a:r>
            <a:r>
              <a:rPr lang="en-IN" b="1" dirty="0"/>
              <a:t>HEAVY contention</a:t>
            </a:r>
            <a:r>
              <a:rPr lang="en-IN" dirty="0"/>
              <a:t> (4–5 flows)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B6EF9-F7AD-4E91-536A-996BCAC1586C}"/>
              </a:ext>
            </a:extLst>
          </p:cNvPr>
          <p:cNvSpPr txBox="1"/>
          <p:nvPr/>
        </p:nvSpPr>
        <p:spPr>
          <a:xfrm>
            <a:off x="14238515" y="498748"/>
            <a:ext cx="26437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/>
              <a:t>🔁 2️⃣ </a:t>
            </a:r>
            <a:r>
              <a:rPr lang="en-IN" sz="1050" b="1" dirty="0" err="1"/>
              <a:t>CooperativeExplorer</a:t>
            </a:r>
            <a:r>
              <a:rPr lang="en-IN" sz="1050" b="1" dirty="0"/>
              <a:t> — Avoid Collisions</a:t>
            </a:r>
          </a:p>
          <a:p>
            <a:r>
              <a:rPr lang="en-IN" sz="1050" b="1" dirty="0"/>
              <a:t>Problem:</a:t>
            </a:r>
            <a:br>
              <a:rPr lang="en-IN" sz="1050" dirty="0"/>
            </a:br>
            <a:r>
              <a:rPr lang="en-IN" sz="1050" dirty="0"/>
              <a:t>All flows explore together → collisions → oscillations.</a:t>
            </a:r>
          </a:p>
          <a:p>
            <a:r>
              <a:rPr lang="en-IN" sz="1050" b="1" dirty="0"/>
              <a:t>Solution:</a:t>
            </a:r>
            <a:br>
              <a:rPr lang="en-IN" sz="1050" dirty="0"/>
            </a:br>
            <a:r>
              <a:rPr lang="en-IN" sz="1050" b="1" dirty="0"/>
              <a:t>Hash-based turn-taking (no communication):</a:t>
            </a:r>
            <a:endParaRPr lang="en-IN" sz="1050" dirty="0"/>
          </a:p>
          <a:p>
            <a:r>
              <a:rPr lang="en-IN" sz="1050" dirty="0"/>
              <a:t>slot = </a:t>
            </a:r>
            <a:r>
              <a:rPr lang="en-IN" sz="1050" dirty="0" err="1"/>
              <a:t>current_time</a:t>
            </a:r>
            <a:r>
              <a:rPr lang="en-IN" sz="1050" dirty="0"/>
              <a:t> // cycle</a:t>
            </a:r>
          </a:p>
          <a:p>
            <a:r>
              <a:rPr lang="en-IN" sz="1050" dirty="0"/>
              <a:t>if hash(</a:t>
            </a:r>
            <a:r>
              <a:rPr lang="en-IN" sz="1050" dirty="0" err="1"/>
              <a:t>flow_id</a:t>
            </a:r>
            <a:r>
              <a:rPr lang="en-IN" sz="1050" dirty="0"/>
              <a:t>, slot) % 2 == 0:</a:t>
            </a:r>
          </a:p>
          <a:p>
            <a:r>
              <a:rPr lang="en-IN" sz="1050" dirty="0"/>
              <a:t>    explore = True</a:t>
            </a:r>
          </a:p>
          <a:p>
            <a:r>
              <a:rPr lang="en-IN" sz="1050" b="1" dirty="0"/>
              <a:t>Effect:</a:t>
            </a:r>
            <a:endParaRPr lang="en-IN" sz="1050" dirty="0"/>
          </a:p>
          <a:p>
            <a:r>
              <a:rPr lang="en-IN" sz="1050" dirty="0"/>
              <a:t>Only one flow explores per slot</a:t>
            </a:r>
          </a:p>
          <a:p>
            <a:r>
              <a:rPr lang="en-IN" sz="1050" dirty="0"/>
              <a:t>Others wait, then take their turn</a:t>
            </a:r>
          </a:p>
          <a:p>
            <a:r>
              <a:rPr lang="en-IN" sz="1050" dirty="0"/>
              <a:t>Smooth convergence &amp; no interference</a:t>
            </a:r>
          </a:p>
          <a:p>
            <a:r>
              <a:rPr lang="en-IN" sz="1050" b="1" dirty="0"/>
              <a:t>Result:</a:t>
            </a:r>
            <a:br>
              <a:rPr lang="en-IN" sz="1050" dirty="0"/>
            </a:br>
            <a:r>
              <a:rPr lang="en-IN" sz="1050" dirty="0"/>
              <a:t>→ Turn-based exploration → stability achieved!</a:t>
            </a:r>
          </a:p>
          <a:p>
            <a:endParaRPr lang="en-US" sz="1050" dirty="0"/>
          </a:p>
          <a:p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39F2F0-DF33-6FA2-4D27-D405D0D4AB0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4728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6D5E1-6AC4-99A9-0B4E-48249674E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EF98E25E-B0EA-ECF4-0F53-E3B876C6F8F6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D825619-1E68-1471-E319-1014106E8A32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753E3F5-ACC9-761D-75FF-EA7D0D5E075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C4D8202-1ACD-2A0E-8DA6-875E46232B3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28D01FDA-B592-F10B-35D9-7EFE7E9EC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7B88545-CFFE-F438-D7AE-31745FC0D735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7178A6-53A9-8EE9-74EA-006902A9336B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307632-A92E-AC19-078C-A6EF9818D084}"/>
              </a:ext>
            </a:extLst>
          </p:cNvPr>
          <p:cNvSpPr/>
          <p:nvPr/>
        </p:nvSpPr>
        <p:spPr>
          <a:xfrm>
            <a:off x="627411" y="497707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84C8B22A-2323-91B6-D213-2820449DC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11BEB-5FB7-092B-533B-8DFD59B86623}"/>
              </a:ext>
            </a:extLst>
          </p:cNvPr>
          <p:cNvSpPr txBox="1"/>
          <p:nvPr/>
        </p:nvSpPr>
        <p:spPr>
          <a:xfrm>
            <a:off x="6841669" y="1827452"/>
            <a:ext cx="51108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b="1" dirty="0"/>
              <a:t>Cooperative Explorer — Avoid Collisions</a:t>
            </a:r>
          </a:p>
          <a:p>
            <a:r>
              <a:rPr lang="en-IN" b="1" dirty="0"/>
              <a:t>Problem:</a:t>
            </a:r>
            <a:br>
              <a:rPr lang="en-IN" dirty="0"/>
            </a:br>
            <a:r>
              <a:rPr lang="en-IN" dirty="0"/>
              <a:t>All flows explore together → collisions → oscillations.</a:t>
            </a:r>
          </a:p>
          <a:p>
            <a:r>
              <a:rPr lang="en-IN" b="1" dirty="0"/>
              <a:t>Solution:</a:t>
            </a:r>
            <a:br>
              <a:rPr lang="en-IN" dirty="0"/>
            </a:br>
            <a:r>
              <a:rPr lang="en-IN" b="1" dirty="0"/>
              <a:t>Hash-based turn-taking (no communication):</a:t>
            </a:r>
            <a:endParaRPr lang="en-IN" dirty="0"/>
          </a:p>
          <a:p>
            <a:r>
              <a:rPr lang="en-IN" dirty="0"/>
              <a:t>slot = </a:t>
            </a:r>
            <a:r>
              <a:rPr lang="en-IN" dirty="0" err="1"/>
              <a:t>current_time</a:t>
            </a:r>
            <a:r>
              <a:rPr lang="en-IN" dirty="0"/>
              <a:t> // cycle</a:t>
            </a:r>
          </a:p>
          <a:p>
            <a:r>
              <a:rPr lang="en-IN" dirty="0"/>
              <a:t>if hash(</a:t>
            </a:r>
            <a:r>
              <a:rPr lang="en-IN" dirty="0" err="1"/>
              <a:t>flow_id</a:t>
            </a:r>
            <a:r>
              <a:rPr lang="en-IN" dirty="0"/>
              <a:t>, slot) % 2 == 0:</a:t>
            </a:r>
          </a:p>
          <a:p>
            <a:r>
              <a:rPr lang="en-IN" dirty="0"/>
              <a:t>    explore = True</a:t>
            </a:r>
          </a:p>
          <a:p>
            <a:r>
              <a:rPr lang="en-IN" b="1" dirty="0"/>
              <a:t>Effect:</a:t>
            </a:r>
            <a:endParaRPr lang="en-IN" dirty="0"/>
          </a:p>
          <a:p>
            <a:r>
              <a:rPr lang="en-IN" dirty="0"/>
              <a:t>Only one flow explores per slot</a:t>
            </a:r>
          </a:p>
          <a:p>
            <a:r>
              <a:rPr lang="en-IN" dirty="0"/>
              <a:t>Others wait, then take their turn</a:t>
            </a:r>
          </a:p>
          <a:p>
            <a:r>
              <a:rPr lang="en-IN" dirty="0"/>
              <a:t>Smooth convergence &amp; no interference</a:t>
            </a:r>
          </a:p>
          <a:p>
            <a:r>
              <a:rPr lang="en-IN" b="1" dirty="0"/>
              <a:t>Result:</a:t>
            </a:r>
            <a:br>
              <a:rPr lang="en-IN" dirty="0"/>
            </a:br>
            <a:r>
              <a:rPr lang="en-IN" dirty="0"/>
              <a:t>→ Turn-based exploration → stability achieved!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AECA6-D8B1-5BC4-5FD0-645EDC7973E7}"/>
                  </a:ext>
                </a:extLst>
              </p:cNvPr>
              <p:cNvSpPr txBox="1"/>
              <p:nvPr/>
            </p:nvSpPr>
            <p:spPr>
              <a:xfrm>
                <a:off x="-6141903" y="2364953"/>
                <a:ext cx="579664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📶 3️⃣ </a:t>
                </a:r>
                <a:r>
                  <a:rPr lang="en-IN" b="1" dirty="0" err="1"/>
                  <a:t>VirtualQueueEstimator</a:t>
                </a:r>
                <a:r>
                  <a:rPr lang="en-IN" b="1" dirty="0"/>
                  <a:t> — Detect Monopolization</a:t>
                </a:r>
              </a:p>
              <a:p>
                <a:r>
                  <a:rPr lang="en-IN" b="1" dirty="0"/>
                  <a:t>Problem:</a:t>
                </a:r>
                <a:br>
                  <a:rPr lang="en-IN" dirty="0"/>
                </a:br>
                <a:r>
                  <a:rPr lang="en-IN" dirty="0"/>
                  <a:t>Dominant flows fill queues without noticing.</a:t>
                </a:r>
              </a:p>
              <a:p>
                <a:r>
                  <a:rPr lang="en-IN" b="1" dirty="0"/>
                  <a:t>Idea:</a:t>
                </a:r>
                <a:br>
                  <a:rPr lang="en-IN" dirty="0"/>
                </a:br>
                <a:r>
                  <a:rPr lang="en-IN" dirty="0"/>
                  <a:t>Estimate queue depth from RTT inflation: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𝑄𝑢𝑒𝑢𝑒𝐷𝑒𝑙𝑎𝑦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ar-AE" dirty="0"/>
              </a:p>
              <a:p>
                <a:r>
                  <a:rPr lang="en-IN" dirty="0"/>
                  <a:t>Baseline RTT = 5th percentile of last samples</a:t>
                </a:r>
              </a:p>
              <a:p>
                <a:r>
                  <a:rPr lang="en-IN" dirty="0"/>
                  <a:t>Queue fills → larger inflation → congestion detected</a:t>
                </a:r>
              </a:p>
              <a:p>
                <a:r>
                  <a:rPr lang="en-IN" b="1" dirty="0"/>
                  <a:t>Action:</a:t>
                </a:r>
                <a:br>
                  <a:rPr lang="en-IN" dirty="0"/>
                </a:br>
                <a:r>
                  <a:rPr lang="en-IN" dirty="0"/>
                  <a:t>If queue depth &gt; threshold → reduce rate.</a:t>
                </a:r>
                <a:br>
                  <a:rPr lang="en-IN" dirty="0"/>
                </a:br>
                <a:r>
                  <a:rPr lang="en-IN" dirty="0"/>
                  <a:t>→ Prevents buffer monopolization.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8AECA6-D8B1-5BC4-5FD0-645EDC797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41903" y="2364953"/>
                <a:ext cx="5796643" cy="3693319"/>
              </a:xfrm>
              <a:prstGeom prst="rect">
                <a:avLst/>
              </a:prstGeom>
              <a:blipFill>
                <a:blip r:embed="rId9"/>
                <a:stretch>
                  <a:fillRect l="-875" t="-1370" r="-875"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E5D0DF6-E6C9-E67B-97BC-E72B82141B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CD2289-EE75-266C-F1B0-412C16EFEF28}"/>
              </a:ext>
            </a:extLst>
          </p:cNvPr>
          <p:cNvSpPr txBox="1"/>
          <p:nvPr/>
        </p:nvSpPr>
        <p:spPr>
          <a:xfrm>
            <a:off x="424543" y="1827452"/>
            <a:ext cx="57966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Contention Detector - Detect Competition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Problem: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Flows don’t know when others are present.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Insight: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Gradient sign pattern reveals contention: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Solo: monotonic (+ + + +)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Competing: oscillating (+ − + −)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Algorithm: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Count gradient sign changes over last 5 intervals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Compute ratio &amp; volatility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Classify as SOLO / LIGHT / MODERATE / HEAVY contention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Example: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Gradients = [+0.5, −0.8, −0.2, +0.5, −0.7]</a:t>
            </a:r>
            <a:br>
              <a:rPr lang="en-IN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→ 4 sign changes →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HEAVY contention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(4–5 flows)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375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C2A2A-A284-0343-E800-DC4C1B715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5939F809-0623-331B-095E-2DD0BC2DE0D7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F4F9653-B7AC-DA5E-3966-C6B251C4D1C8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BC86902-4ABC-AAF1-BDE4-FE8AFAE11F0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18F616B-2B14-49EC-3C3F-F22F3EC0870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D69A775A-D1A5-96BE-412A-0A9B1597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A3FAD81-4E19-1412-2AFE-E652B8DDB78B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C37812-6900-F5B4-C7C5-290F6E237F4F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C9F026-B7A6-A489-B5F0-30FC89CBAA05}"/>
              </a:ext>
            </a:extLst>
          </p:cNvPr>
          <p:cNvSpPr/>
          <p:nvPr/>
        </p:nvSpPr>
        <p:spPr>
          <a:xfrm>
            <a:off x="704685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848A4825-7A60-A60E-DCB9-F778E31C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4DF88E-B342-3893-DC35-025DDDCF3D5F}"/>
                  </a:ext>
                </a:extLst>
              </p:cNvPr>
              <p:cNvSpPr txBox="1"/>
              <p:nvPr/>
            </p:nvSpPr>
            <p:spPr>
              <a:xfrm>
                <a:off x="424543" y="1827452"/>
                <a:ext cx="579664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en-IN" b="1" dirty="0"/>
                  <a:t>Virtual Queue Estimator — Detect Monopolization</a:t>
                </a:r>
              </a:p>
              <a:p>
                <a:r>
                  <a:rPr lang="en-IN" b="1" dirty="0"/>
                  <a:t>Problem:</a:t>
                </a:r>
                <a:br>
                  <a:rPr lang="en-IN" dirty="0"/>
                </a:br>
                <a:r>
                  <a:rPr lang="en-IN" dirty="0"/>
                  <a:t>Dominant flows fill queues without noticing.</a:t>
                </a:r>
              </a:p>
              <a:p>
                <a:r>
                  <a:rPr lang="en-IN" b="1" dirty="0"/>
                  <a:t>Idea:</a:t>
                </a:r>
                <a:br>
                  <a:rPr lang="en-IN" dirty="0"/>
                </a:br>
                <a:r>
                  <a:rPr lang="en-IN" dirty="0"/>
                  <a:t>Estimate queue depth from RTT inflation:</a:t>
                </a:r>
              </a:p>
              <a:p>
                <a:endParaRPr lang="en-I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𝑄𝑢𝑒𝑢𝑒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ar-AE" dirty="0"/>
              </a:p>
              <a:p>
                <a:r>
                  <a:rPr lang="en-IN" dirty="0"/>
                  <a:t>Baseline RTT = 5th percentile of last samples</a:t>
                </a:r>
              </a:p>
              <a:p>
                <a:r>
                  <a:rPr lang="en-IN" dirty="0"/>
                  <a:t>Queue fills → larger inflation → congestion detected</a:t>
                </a:r>
              </a:p>
              <a:p>
                <a:r>
                  <a:rPr lang="en-IN" b="1" dirty="0"/>
                  <a:t>Action:</a:t>
                </a:r>
                <a:br>
                  <a:rPr lang="en-IN" dirty="0"/>
                </a:br>
                <a:r>
                  <a:rPr lang="en-IN" dirty="0"/>
                  <a:t>If queue depth &gt; threshold → reduce rate.</a:t>
                </a:r>
                <a:br>
                  <a:rPr lang="en-IN" dirty="0"/>
                </a:br>
                <a:r>
                  <a:rPr lang="en-IN" dirty="0"/>
                  <a:t>→ Prevents buffer monopolization.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4DF88E-B342-3893-DC35-025DDDCF3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827452"/>
                <a:ext cx="5796643" cy="3693319"/>
              </a:xfrm>
              <a:prstGeom prst="rect">
                <a:avLst/>
              </a:prstGeom>
              <a:blipFill>
                <a:blip r:embed="rId9"/>
                <a:stretch>
                  <a:fillRect l="-873" t="-1031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98FE1-4E6D-016B-91F9-8B952455AEDF}"/>
                  </a:ext>
                </a:extLst>
              </p:cNvPr>
              <p:cNvSpPr txBox="1"/>
              <p:nvPr/>
            </p:nvSpPr>
            <p:spPr>
              <a:xfrm>
                <a:off x="13634354" y="1563436"/>
                <a:ext cx="5110843" cy="426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⚖️ 4️⃣ </a:t>
                </a:r>
                <a:r>
                  <a:rPr lang="en-IN" b="1" dirty="0" err="1"/>
                  <a:t>FairnessController</a:t>
                </a:r>
                <a:r>
                  <a:rPr lang="en-IN" b="1" dirty="0"/>
                  <a:t> — Equalize Sharing</a:t>
                </a:r>
              </a:p>
              <a:p>
                <a:r>
                  <a:rPr lang="en-IN" b="1" dirty="0"/>
                  <a:t>Problem:</a:t>
                </a:r>
                <a:br>
                  <a:rPr lang="en-IN" dirty="0"/>
                </a:br>
                <a:r>
                  <a:rPr lang="en-IN" dirty="0"/>
                  <a:t>Even if contention detected, flows need fairness enforcement.</a:t>
                </a:r>
              </a:p>
              <a:p>
                <a:r>
                  <a:rPr lang="en-IN" b="1" dirty="0"/>
                  <a:t>Solution:</a:t>
                </a:r>
                <a:br>
                  <a:rPr lang="en-IN" dirty="0"/>
                </a:br>
                <a:r>
                  <a:rPr lang="en-IN" dirty="0"/>
                  <a:t>Add </a:t>
                </a:r>
                <a:r>
                  <a:rPr lang="en-IN" i="1" dirty="0"/>
                  <a:t>fairness penalty</a:t>
                </a:r>
                <a:r>
                  <a:rPr lang="en-IN" dirty="0"/>
                  <a:t> to utility function: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𝑓𝑎𝑖𝑟</m:t>
                        </m:r>
                      </m:sub>
                    </m:sSub>
                  </m:oMath>
                </a14:m>
                <a:r>
                  <a:rPr lang="ar-AE" dirty="0"/>
                  <a:t>= </a:t>
                </a:r>
                <a:r>
                  <a:rPr lang="en-IN" dirty="0"/>
                  <a:t>total bandwidth / estimated flow count</a:t>
                </a:r>
              </a:p>
              <a:p>
                <a:r>
                  <a:rPr lang="en-IN" dirty="0"/>
                  <a:t>Penalize flows sending above their fair share</a:t>
                </a:r>
              </a:p>
              <a:p>
                <a:r>
                  <a:rPr lang="en-IN" dirty="0"/>
                  <a:t>Leave under-utilizing flows unpenalized</a:t>
                </a:r>
              </a:p>
              <a:p>
                <a:r>
                  <a:rPr lang="en-IN" b="1" dirty="0"/>
                  <a:t>Example:</a:t>
                </a:r>
                <a:endParaRPr lang="en-IN" dirty="0"/>
              </a:p>
              <a:p>
                <a:r>
                  <a:rPr lang="en-IN" dirty="0"/>
                  <a:t>Flow A: 6.5 Mbps → penalty = (6.5−5)² = 2.25</a:t>
                </a:r>
              </a:p>
              <a:p>
                <a:r>
                  <a:rPr lang="en-IN" dirty="0"/>
                  <a:t>Flow B: 3.5 Mbps → penalty = 0</a:t>
                </a:r>
                <a:br>
                  <a:rPr lang="en-IN" dirty="0"/>
                </a:br>
                <a:r>
                  <a:rPr lang="en-IN" dirty="0"/>
                  <a:t>→ A’s utility ↓ → reduces rate; B’s utility ↑ → increases rate</a:t>
                </a:r>
                <a:br>
                  <a:rPr lang="en-IN" dirty="0"/>
                </a:br>
                <a:r>
                  <a:rPr lang="en-IN" dirty="0"/>
                  <a:t>→ Fair equilibrium around 5 Mbps each.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D98FE1-4E6D-016B-91F9-8B952455A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4354" y="1563436"/>
                <a:ext cx="5110843" cy="4269567"/>
              </a:xfrm>
              <a:prstGeom prst="rect">
                <a:avLst/>
              </a:prstGeom>
              <a:blipFill>
                <a:blip r:embed="rId10"/>
                <a:stretch>
                  <a:fillRect l="-993" t="-592" b="-1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8268525-651D-0FFB-6BBD-EC20F47A4E3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882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277F0-684A-12B0-0248-B5CECC138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C26F4BB4-9B61-33AD-0ABD-D27C5CA29B64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EFA7933-FF45-726D-C3DD-D92FB37AC2B6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445BC43-DE79-E453-5EF2-4B995B592E8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14AC4A3-D0CF-4856-90C9-AED753EDA0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7C363E9C-647C-12DC-887A-CD50E7470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7540BD4-CC57-DDF2-A4F6-1AC3675B351A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9516D8-CA4A-6F04-51D6-025234899CFC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F4C3079-1E9B-FB2C-10AE-E4F23A6301AF}"/>
              </a:ext>
            </a:extLst>
          </p:cNvPr>
          <p:cNvSpPr/>
          <p:nvPr/>
        </p:nvSpPr>
        <p:spPr>
          <a:xfrm>
            <a:off x="640290" y="626497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488B6A53-ECE1-FB79-CE76-94C3E263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054847-B2F3-6698-FD4D-D36F5B9D059F}"/>
                  </a:ext>
                </a:extLst>
              </p:cNvPr>
              <p:cNvSpPr txBox="1"/>
              <p:nvPr/>
            </p:nvSpPr>
            <p:spPr>
              <a:xfrm>
                <a:off x="424543" y="1827452"/>
                <a:ext cx="5796643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Virtual Queue Estimator — Detect Monopolization</a:t>
                </a:r>
              </a:p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Problem:</a:t>
                </a:r>
                <a:b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Dominant flows fill queues without noticing.</a:t>
                </a:r>
              </a:p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Idea:</a:t>
                </a:r>
                <a:b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Estimate queue depth from RTT inflation: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𝑄𝑢𝑒𝑢𝑒</m:t>
                      </m:r>
                      <m:r>
                        <a:rPr lang="en-US" b="0" i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𝐷𝑒𝑙𝑎𝑦</m:t>
                      </m:r>
                      <m:r>
                        <a:rPr lang="en-IN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ar-AE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𝑏𝑎𝑠𝑒𝑙𝑖𝑛𝑒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endParaRPr lang="ar-AE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Baseline RTT = 5th percentile of last samples</a:t>
                </a:r>
              </a:p>
              <a:p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Queue fills → larger inflation → congestion detected</a:t>
                </a:r>
              </a:p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Action:</a:t>
                </a:r>
                <a:b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If queue depth &gt; threshold → reduce rate.</a:t>
                </a:r>
                <a:b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→ Prevents buffer monopolization.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054847-B2F3-6698-FD4D-D36F5B9D0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43" y="1827452"/>
                <a:ext cx="5796643" cy="3693319"/>
              </a:xfrm>
              <a:prstGeom prst="rect">
                <a:avLst/>
              </a:prstGeom>
              <a:blipFill>
                <a:blip r:embed="rId9"/>
                <a:stretch>
                  <a:fillRect l="-873" t="-1031" b="-1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3D2F1A-EA10-3AED-6B34-15D7AD783462}"/>
                  </a:ext>
                </a:extLst>
              </p:cNvPr>
              <p:cNvSpPr txBox="1"/>
              <p:nvPr/>
            </p:nvSpPr>
            <p:spPr>
              <a:xfrm>
                <a:off x="6841669" y="1827452"/>
                <a:ext cx="5110843" cy="426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v"/>
                </a:pPr>
                <a:r>
                  <a:rPr lang="en-IN" b="1" dirty="0" err="1"/>
                  <a:t>FairnessController</a:t>
                </a:r>
                <a:r>
                  <a:rPr lang="en-IN" b="1" dirty="0"/>
                  <a:t> — Equalize Sharing</a:t>
                </a:r>
              </a:p>
              <a:p>
                <a:r>
                  <a:rPr lang="en-IN" b="1" dirty="0"/>
                  <a:t>Problem:</a:t>
                </a:r>
                <a:br>
                  <a:rPr lang="en-IN" dirty="0"/>
                </a:br>
                <a:r>
                  <a:rPr lang="en-IN" dirty="0"/>
                  <a:t>Even if contention detected, flows need fairness enforcement.</a:t>
                </a:r>
              </a:p>
              <a:p>
                <a:r>
                  <a:rPr lang="en-IN" b="1" dirty="0"/>
                  <a:t>Solution:</a:t>
                </a:r>
                <a:br>
                  <a:rPr lang="en-IN" dirty="0"/>
                </a:br>
                <a:r>
                  <a:rPr lang="en-IN" dirty="0"/>
                  <a:t>Add </a:t>
                </a:r>
                <a:r>
                  <a:rPr lang="en-IN" i="1" dirty="0"/>
                  <a:t>fairness penalty</a:t>
                </a:r>
                <a:r>
                  <a:rPr lang="en-IN" dirty="0"/>
                  <a:t> to utility function: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𝑓𝑎𝑖𝑟</m:t>
                        </m:r>
                      </m:sub>
                    </m:sSub>
                  </m:oMath>
                </a14:m>
                <a:r>
                  <a:rPr lang="ar-AE" dirty="0"/>
                  <a:t>= </a:t>
                </a:r>
                <a:r>
                  <a:rPr lang="en-IN" dirty="0"/>
                  <a:t>total bandwidth / estimated flow count</a:t>
                </a:r>
              </a:p>
              <a:p>
                <a:r>
                  <a:rPr lang="en-IN" dirty="0"/>
                  <a:t>Penalize flows sending above their fair share</a:t>
                </a:r>
              </a:p>
              <a:p>
                <a:r>
                  <a:rPr lang="en-IN" dirty="0"/>
                  <a:t>Leave under-utilizing flows unpenalized</a:t>
                </a:r>
              </a:p>
              <a:p>
                <a:r>
                  <a:rPr lang="en-IN" b="1" dirty="0"/>
                  <a:t>Example:</a:t>
                </a:r>
                <a:endParaRPr lang="en-IN" dirty="0"/>
              </a:p>
              <a:p>
                <a:r>
                  <a:rPr lang="en-IN" dirty="0"/>
                  <a:t>Flow A: 6.5 Mbps → penalty = (6.5−5)² = 2.25</a:t>
                </a:r>
              </a:p>
              <a:p>
                <a:r>
                  <a:rPr lang="en-IN" dirty="0"/>
                  <a:t>Flow B: 3.5 Mbps → penalty = 0</a:t>
                </a:r>
                <a:br>
                  <a:rPr lang="en-IN" dirty="0"/>
                </a:br>
                <a:r>
                  <a:rPr lang="en-IN" dirty="0"/>
                  <a:t>→ A’s utility ↓ → reduces rate; B’s utility ↑ → increases rate</a:t>
                </a:r>
                <a:br>
                  <a:rPr lang="en-IN" dirty="0"/>
                </a:br>
                <a:r>
                  <a:rPr lang="en-IN" dirty="0"/>
                  <a:t>→ Fair equilibrium around 5 Mbps each.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3D2F1A-EA10-3AED-6B34-15D7AD783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669" y="1827452"/>
                <a:ext cx="5110843" cy="4269567"/>
              </a:xfrm>
              <a:prstGeom prst="rect">
                <a:avLst/>
              </a:prstGeom>
              <a:blipFill>
                <a:blip r:embed="rId10"/>
                <a:stretch>
                  <a:fillRect l="-990" t="-890" b="-1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148F1D3-7670-DADE-8134-E5B8864A64EF}"/>
              </a:ext>
            </a:extLst>
          </p:cNvPr>
          <p:cNvSpPr txBox="1"/>
          <p:nvPr/>
        </p:nvSpPr>
        <p:spPr>
          <a:xfrm>
            <a:off x="2960914" y="8365977"/>
            <a:ext cx="141695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800" dirty="0"/>
              <a:t>🔮</a:t>
            </a:r>
            <a:endParaRPr lang="en-US" sz="8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05193-C6E3-63CD-8E02-88EE9DEB3CA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422374" y="879544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0148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CB40C-C795-8B80-7AF9-2D4342BA2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16E4B465-A507-1050-CA5C-90C87B4B394B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291AC0D-F8A9-AF00-0CF7-1D2D622FC264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EA2F7E-205B-831F-F43E-A8807B6949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AB57FCC-7921-FD32-433F-49D38FBC61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42C10467-BD06-F646-390B-17F11FB6C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D2109F-CE58-B474-9F41-52CCC90E9B18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29D699C-7BDA-6F6F-2750-0B8F58BB609E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B41400-9F9B-9BF4-C96D-1184FCDB948B}"/>
              </a:ext>
            </a:extLst>
          </p:cNvPr>
          <p:cNvSpPr/>
          <p:nvPr/>
        </p:nvSpPr>
        <p:spPr>
          <a:xfrm>
            <a:off x="575895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F1D030D3-2BFB-FE78-9A87-A99F906D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ED2C53F-AC65-40A5-FA24-57AD856C39CC}"/>
              </a:ext>
            </a:extLst>
          </p:cNvPr>
          <p:cNvSpPr txBox="1"/>
          <p:nvPr/>
        </p:nvSpPr>
        <p:spPr>
          <a:xfrm>
            <a:off x="5181630" y="1000883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Results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F16008-2126-D211-6AF1-00F7291729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94580" y="816217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2842FE-78C7-DCB3-5CF3-24B966DF12A7}"/>
              </a:ext>
            </a:extLst>
          </p:cNvPr>
          <p:cNvSpPr txBox="1"/>
          <p:nvPr/>
        </p:nvSpPr>
        <p:spPr>
          <a:xfrm>
            <a:off x="12524015" y="1921509"/>
            <a:ext cx="10853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🟥 Problem (Compared to Extension 3)</a:t>
            </a:r>
          </a:p>
          <a:p>
            <a:r>
              <a:rPr lang="en-IN" sz="1200" dirty="0"/>
              <a:t>Extension 3: great fairness &amp; fast convergence (JFI 0.92, 8.32 Mbps).</a:t>
            </a:r>
          </a:p>
          <a:p>
            <a:r>
              <a:rPr lang="en-IN" sz="1200" dirty="0"/>
              <a:t>But still </a:t>
            </a:r>
            <a:r>
              <a:rPr lang="en-IN" sz="1200" b="1" dirty="0"/>
              <a:t>single-path routing</a:t>
            </a:r>
            <a:r>
              <a:rPr lang="en-IN" sz="1200" dirty="0"/>
              <a:t> → all traffic on one route.</a:t>
            </a:r>
          </a:p>
          <a:p>
            <a:r>
              <a:rPr lang="en-IN" sz="1200" dirty="0"/>
              <a:t>If that path:</a:t>
            </a:r>
          </a:p>
          <a:p>
            <a:pPr lvl="1"/>
            <a:r>
              <a:rPr lang="en-IN" sz="1200" dirty="0"/>
              <a:t>becomes congested → throughput drops.</a:t>
            </a:r>
          </a:p>
          <a:p>
            <a:pPr lvl="1"/>
            <a:r>
              <a:rPr lang="en-IN" sz="1200" dirty="0"/>
              <a:t>fails → complete interruption.</a:t>
            </a:r>
          </a:p>
          <a:p>
            <a:r>
              <a:rPr lang="en-IN" sz="1200" dirty="0"/>
              <a:t>No multi-path utilization → poor flexibility, under-used capacity.</a:t>
            </a:r>
          </a:p>
          <a:p>
            <a:r>
              <a:rPr lang="en-IN" sz="1200" dirty="0"/>
              <a:t>System lacks resilience to link failures or congestion.</a:t>
            </a:r>
          </a:p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13E2BD-94E1-26AE-D2A0-923D3C736F59}"/>
              </a:ext>
            </a:extLst>
          </p:cNvPr>
          <p:cNvSpPr txBox="1"/>
          <p:nvPr/>
        </p:nvSpPr>
        <p:spPr>
          <a:xfrm>
            <a:off x="4547998" y="7096234"/>
            <a:ext cx="34513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    Summary (In One Line)</a:t>
            </a:r>
          </a:p>
          <a:p>
            <a:r>
              <a:rPr lang="en-IN" sz="1600" dirty="0"/>
              <a:t>Extension 3 ensures distributed fairness by detecting competing flows, coordinating exploration, and enforcing fair rate allocation without any centralized coordination.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7FB57A-4AA1-7160-D238-40E005BF967D}"/>
              </a:ext>
            </a:extLst>
          </p:cNvPr>
          <p:cNvSpPr txBox="1"/>
          <p:nvPr/>
        </p:nvSpPr>
        <p:spPr>
          <a:xfrm>
            <a:off x="3974268" y="7267886"/>
            <a:ext cx="54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🔮</a:t>
            </a:r>
            <a:endParaRPr lang="en-US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B218B1-FE3A-E74F-892F-B6AAEFF6C30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22374" y="631573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  <p:pic>
        <p:nvPicPr>
          <p:cNvPr id="4" name="Picture 3" descr="A graph with blue and green lines&#10;&#10;AI-generated content may be incorrect.">
            <a:extLst>
              <a:ext uri="{FF2B5EF4-FFF2-40B4-BE49-F238E27FC236}">
                <a16:creationId xmlns:a16="http://schemas.microsoft.com/office/drawing/2014/main" id="{5A87091A-9B64-24A8-3BC9-F15124ECA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95" y="1672331"/>
            <a:ext cx="11033612" cy="3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65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45F7F-8F23-2BFC-EF17-219B9FE3F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79AAD559-295C-DC1D-8985-0AC7C2156B77}"/>
              </a:ext>
            </a:extLst>
          </p:cNvPr>
          <p:cNvSpPr/>
          <p:nvPr/>
        </p:nvSpPr>
        <p:spPr>
          <a:xfrm>
            <a:off x="-6734135" y="885466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6336C66-EED2-937F-4C23-A37C5D1B4393}"/>
              </a:ext>
            </a:extLst>
          </p:cNvPr>
          <p:cNvSpPr/>
          <p:nvPr/>
        </p:nvSpPr>
        <p:spPr>
          <a:xfrm>
            <a:off x="-6640982" y="978619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728C4E9-E3E1-D30A-1FFF-22FE6AAECD9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9504789" y="964982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DAFE62E-7A2D-ECD6-135B-7F721DC429B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06CBCCB4-3BDD-F55D-16D9-BCCCCBB3E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1656" y="112794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CBDC5E0-4B58-3A72-B1BB-841F8FF05BF7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03AE638-9FD8-5959-3B8A-FB14BFDFF1AA}"/>
              </a:ext>
            </a:extLst>
          </p:cNvPr>
          <p:cNvSpPr/>
          <p:nvPr/>
        </p:nvSpPr>
        <p:spPr>
          <a:xfrm>
            <a:off x="580386" y="498748"/>
            <a:ext cx="758557" cy="75012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7A2219-996A-9C4E-9565-FA83C697593F}"/>
              </a:ext>
            </a:extLst>
          </p:cNvPr>
          <p:cNvSpPr/>
          <p:nvPr/>
        </p:nvSpPr>
        <p:spPr>
          <a:xfrm>
            <a:off x="575895" y="562102"/>
            <a:ext cx="636021" cy="62895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7" name="Picture 8" descr="WLAN Repeater icon">
            <a:extLst>
              <a:ext uri="{FF2B5EF4-FFF2-40B4-BE49-F238E27FC236}">
                <a16:creationId xmlns:a16="http://schemas.microsoft.com/office/drawing/2014/main" id="{2B29D599-63C8-7C68-54EB-9FFDC328B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0" y="640027"/>
            <a:ext cx="446376" cy="44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8F4B1E-9F31-B38D-4828-2A24DF73DCE9}"/>
              </a:ext>
            </a:extLst>
          </p:cNvPr>
          <p:cNvSpPr txBox="1"/>
          <p:nvPr/>
        </p:nvSpPr>
        <p:spPr>
          <a:xfrm>
            <a:off x="5181630" y="1000883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</a:rPr>
              <a:t>Results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8A718C-1F9E-8F23-0300-596A7D5FF4E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94580" y="816217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E045A0-A936-22D5-FDF0-9FD31A96184B}"/>
              </a:ext>
            </a:extLst>
          </p:cNvPr>
          <p:cNvSpPr txBox="1"/>
          <p:nvPr/>
        </p:nvSpPr>
        <p:spPr>
          <a:xfrm>
            <a:off x="12524015" y="1921509"/>
            <a:ext cx="10853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🟥 Problem (Compared to Extension 3)</a:t>
            </a:r>
          </a:p>
          <a:p>
            <a:r>
              <a:rPr lang="en-IN" sz="1200" dirty="0"/>
              <a:t>Extension 3: great fairness &amp; fast convergence (JFI 0.92, 8.32 Mbps).</a:t>
            </a:r>
          </a:p>
          <a:p>
            <a:r>
              <a:rPr lang="en-IN" sz="1200" dirty="0"/>
              <a:t>But still </a:t>
            </a:r>
            <a:r>
              <a:rPr lang="en-IN" sz="1200" b="1" dirty="0"/>
              <a:t>single-path routing</a:t>
            </a:r>
            <a:r>
              <a:rPr lang="en-IN" sz="1200" dirty="0"/>
              <a:t> → all traffic on one route.</a:t>
            </a:r>
          </a:p>
          <a:p>
            <a:r>
              <a:rPr lang="en-IN" sz="1200" dirty="0"/>
              <a:t>If that path:</a:t>
            </a:r>
          </a:p>
          <a:p>
            <a:pPr lvl="1"/>
            <a:r>
              <a:rPr lang="en-IN" sz="1200" dirty="0"/>
              <a:t>becomes congested → throughput drops.</a:t>
            </a:r>
          </a:p>
          <a:p>
            <a:pPr lvl="1"/>
            <a:r>
              <a:rPr lang="en-IN" sz="1200" dirty="0"/>
              <a:t>fails → complete interruption.</a:t>
            </a:r>
          </a:p>
          <a:p>
            <a:r>
              <a:rPr lang="en-IN" sz="1200" dirty="0"/>
              <a:t>No multi-path utilization → poor flexibility, under-used capacity.</a:t>
            </a:r>
          </a:p>
          <a:p>
            <a:r>
              <a:rPr lang="en-IN" sz="1200" dirty="0"/>
              <a:t>System lacks resilience to link failures or congestion.</a:t>
            </a:r>
          </a:p>
          <a:p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5C2BC9-604A-E4BF-D766-2DC817655AD8}"/>
              </a:ext>
            </a:extLst>
          </p:cNvPr>
          <p:cNvSpPr txBox="1"/>
          <p:nvPr/>
        </p:nvSpPr>
        <p:spPr>
          <a:xfrm>
            <a:off x="1834087" y="5810928"/>
            <a:ext cx="923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/>
              <a:t>    Summary (In One Line)</a:t>
            </a:r>
          </a:p>
          <a:p>
            <a:r>
              <a:rPr lang="en-IN" sz="1600" dirty="0"/>
              <a:t>Extension 3 ensures distributed fairness by detecting competing flows, coordinating exploration, and enforcing fair rate allocation without any centralized coordination.</a:t>
            </a:r>
            <a:endParaRPr 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F4BE8-641D-5055-8023-E98761AC8D4F}"/>
              </a:ext>
            </a:extLst>
          </p:cNvPr>
          <p:cNvSpPr txBox="1"/>
          <p:nvPr/>
        </p:nvSpPr>
        <p:spPr>
          <a:xfrm>
            <a:off x="1740776" y="5800910"/>
            <a:ext cx="549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dirty="0"/>
              <a:t>🔮</a:t>
            </a:r>
            <a:endParaRPr lang="en-US" sz="1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E674FB-C446-1AB6-CF51-3CAE158A100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422374" y="631573"/>
            <a:ext cx="6236907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IN" sz="2400" b="1" dirty="0"/>
              <a:t>Extension 3 – Distributed Fairness Control</a:t>
            </a:r>
            <a:endParaRPr lang="en-US" sz="2400" b="1" dirty="0"/>
          </a:p>
        </p:txBody>
      </p:sp>
      <p:pic>
        <p:nvPicPr>
          <p:cNvPr id="4" name="Picture 3" descr="A graph with blue and green lines&#10;&#10;AI-generated content may be incorrect.">
            <a:extLst>
              <a:ext uri="{FF2B5EF4-FFF2-40B4-BE49-F238E27FC236}">
                <a16:creationId xmlns:a16="http://schemas.microsoft.com/office/drawing/2014/main" id="{A5F9A308-F350-64CF-930A-D92E7ADE4B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895" y="1672331"/>
            <a:ext cx="11033612" cy="354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8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9B9F9-8030-6A2B-4E8C-B7E133A0D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2E845DCA-00FC-EB26-6DEB-9FD66F802C44}"/>
              </a:ext>
            </a:extLst>
          </p:cNvPr>
          <p:cNvSpPr/>
          <p:nvPr/>
        </p:nvSpPr>
        <p:spPr>
          <a:xfrm>
            <a:off x="-3222147" y="-11070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6A4CBAF-C1A6-AC9E-6B1F-5F68DB811557}"/>
              </a:ext>
            </a:extLst>
          </p:cNvPr>
          <p:cNvSpPr/>
          <p:nvPr/>
        </p:nvSpPr>
        <p:spPr>
          <a:xfrm>
            <a:off x="-4946177" y="7225018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7D49351C-3822-0465-668B-FC6E40E852F7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9BE2B9FC-51F7-C2A8-D5E3-FB7381DF295F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3CE159D-CC88-5F73-5F77-1DE3C9B0EFD8}"/>
              </a:ext>
            </a:extLst>
          </p:cNvPr>
          <p:cNvSpPr/>
          <p:nvPr/>
        </p:nvSpPr>
        <p:spPr>
          <a:xfrm>
            <a:off x="-9670104" y="4213732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FED9192C-ED35-4B4E-46A2-48A9B4615AA9}"/>
              </a:ext>
            </a:extLst>
          </p:cNvPr>
          <p:cNvCxnSpPr>
            <a:cxnSpLocks/>
          </p:cNvCxnSpPr>
          <p:nvPr/>
        </p:nvCxnSpPr>
        <p:spPr>
          <a:xfrm>
            <a:off x="-5944932" y="1116576"/>
            <a:ext cx="245292" cy="2938839"/>
          </a:xfrm>
          <a:prstGeom prst="bentConnector2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263549D2-9DB7-C8FA-1290-E6BE3F69D6FF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9968028-4C73-44E8-0696-E8657A7AA554}"/>
              </a:ext>
            </a:extLst>
          </p:cNvPr>
          <p:cNvSpPr/>
          <p:nvPr/>
        </p:nvSpPr>
        <p:spPr>
          <a:xfrm>
            <a:off x="-3129370" y="-1010344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5612D5-4641-F012-8E0F-6470FBB74445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10FB899A-F7D6-9846-F047-9D8C8F6051FF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8CE0E7F-3640-2BB7-611B-489B53C80967}"/>
              </a:ext>
            </a:extLst>
          </p:cNvPr>
          <p:cNvSpPr/>
          <p:nvPr/>
        </p:nvSpPr>
        <p:spPr>
          <a:xfrm>
            <a:off x="-4850165" y="7321030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68B327E-92F2-407F-B85C-7D61981E6AC4}"/>
              </a:ext>
            </a:extLst>
          </p:cNvPr>
          <p:cNvSpPr/>
          <p:nvPr/>
        </p:nvSpPr>
        <p:spPr>
          <a:xfrm>
            <a:off x="-9574092" y="4309744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CF1A61-C088-334C-9877-FF62FB3D989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40F8A11-A2FF-53F7-ADD8-A66257F73DE0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F582A3DC-A93D-7CD4-0E1B-6D129CD8F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2D647F69-E9BC-681C-AFC7-5102F081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7C86D38C-3206-73E7-AD83-BD1AAEDC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9998F971-BFDF-C455-C04B-76C7B7B49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54254B6F-68A1-B0BB-E780-1762D14BB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49E503F9-1DE2-850F-B619-F8C4C254F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CCB82266-8B8C-07E9-C13C-B800F6D0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DB09F26D-8C9E-A8FE-57DF-85D385E89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66B5C7C0-5E5E-83F6-D581-6E36D983C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2B33448C-1104-72E6-9018-29404B562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223E2E3F-AC22-FBFE-BB14-A7C465ACA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9EF2C4D5-64EE-E7DE-1F8E-2B3E03025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40525D6-3EB2-B473-6873-43F72C7DEB2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8319283" y="4592433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523A466-4966-C8B5-1138-B6696285CD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677616E-B390-9EDA-8D98-B4323B4350C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008923" y="-1273773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Hierarchical Multi-Objective Learning Framework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77C8ACCF-33D7-4ACC-D9A8-63BD7FE3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60C8EA41-E5B5-09DF-FA2C-EE606BA2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5497" y="4458339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FE09709F-609E-2A73-82EF-9FADE05E3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1570" y="746962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704518EF-30F0-31D1-A25D-9FE2628E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9667" y="-86458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A1953F-1098-0F05-E7D1-D00F8482C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BED89-D242-76AD-1AE3-D7716C7DF31C}"/>
              </a:ext>
            </a:extLst>
          </p:cNvPr>
          <p:cNvSpPr txBox="1"/>
          <p:nvPr/>
        </p:nvSpPr>
        <p:spPr>
          <a:xfrm>
            <a:off x="2073499" y="2219341"/>
            <a:ext cx="66859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🟥 Problem (Compared to Extension 3)</a:t>
            </a:r>
          </a:p>
          <a:p>
            <a:r>
              <a:rPr lang="en-IN" dirty="0"/>
              <a:t>      Extension 3: great fairness &amp; fast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But still </a:t>
            </a:r>
            <a:r>
              <a:rPr lang="en-IN" b="1" dirty="0"/>
              <a:t>single-path routing</a:t>
            </a:r>
            <a:r>
              <a:rPr lang="en-IN" dirty="0"/>
              <a:t> → all traffic on one route.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If that path: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/>
              <a:t>becomes congested → throughput drops.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/>
              <a:t>fails → complete interruption.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 multi-path utilization → poor flexibility, under-used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System lacks resilience to link failures or congestion.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B715E-4F32-FAE8-0A70-68DA7B008529}"/>
              </a:ext>
            </a:extLst>
          </p:cNvPr>
          <p:cNvSpPr txBox="1"/>
          <p:nvPr/>
        </p:nvSpPr>
        <p:spPr>
          <a:xfrm>
            <a:off x="14183015" y="2379164"/>
            <a:ext cx="5666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🧠 Core Idea — Path-Based Load Balancing</a:t>
            </a:r>
          </a:p>
          <a:p>
            <a:r>
              <a:rPr lang="en-IN" dirty="0"/>
              <a:t>Split and adapt traffic across multiple network paths dynamically.</a:t>
            </a:r>
          </a:p>
          <a:p>
            <a:r>
              <a:rPr lang="en-IN" b="1" dirty="0"/>
              <a:t>Key Concepts:</a:t>
            </a:r>
            <a:endParaRPr lang="en-IN" dirty="0"/>
          </a:p>
          <a:p>
            <a:r>
              <a:rPr lang="en-IN" b="1" dirty="0"/>
              <a:t> - Path Distribution:</a:t>
            </a:r>
            <a:r>
              <a:rPr lang="en-IN" dirty="0"/>
              <a:t> use multiple paths instead of one.</a:t>
            </a:r>
          </a:p>
          <a:p>
            <a:r>
              <a:rPr lang="en-IN" b="1" dirty="0"/>
              <a:t> - Dynamic Rebalancing:</a:t>
            </a:r>
            <a:r>
              <a:rPr lang="en-IN" dirty="0"/>
              <a:t> shift load as conditions change.</a:t>
            </a:r>
          </a:p>
          <a:p>
            <a:r>
              <a:rPr lang="en-IN" b="1" dirty="0"/>
              <a:t> - Path Recovery:</a:t>
            </a:r>
            <a:r>
              <a:rPr lang="en-IN" dirty="0"/>
              <a:t> reroute instantly if a path fails.</a:t>
            </a:r>
          </a:p>
          <a:p>
            <a:r>
              <a:rPr lang="en-IN" b="1" dirty="0"/>
              <a:t> - Better Utilization:</a:t>
            </a:r>
            <a:r>
              <a:rPr lang="en-IN" dirty="0"/>
              <a:t> use every available route efficiently.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411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47B51-01DD-FA14-F5BF-7E91FEDC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D14E76F6-2A4D-D4E4-65CD-6A23EA7B00C5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AF3201C-9BA9-DC3A-02EA-D3B53BEB459B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5CA8F6-292A-880B-F68A-5FFA0D323F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74017" y="920580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AC5DFB8E-8484-12CD-62C0-2F67113BA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740FCC-8317-022D-236A-DAE2B1B10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589DE1-70AC-8F19-6458-4CF1ECA9BF93}"/>
              </a:ext>
            </a:extLst>
          </p:cNvPr>
          <p:cNvSpPr txBox="1"/>
          <p:nvPr/>
        </p:nvSpPr>
        <p:spPr>
          <a:xfrm>
            <a:off x="6127587" y="2274838"/>
            <a:ext cx="5666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Core Idea - Path-Based Load Balancing</a:t>
            </a:r>
          </a:p>
          <a:p>
            <a:r>
              <a:rPr lang="en-IN" dirty="0"/>
              <a:t>Split and adapt traffic across multiple network paths dynamically.</a:t>
            </a:r>
          </a:p>
          <a:p>
            <a:r>
              <a:rPr lang="en-IN" b="1" dirty="0"/>
              <a:t>Key Concepts:</a:t>
            </a:r>
            <a:endParaRPr lang="en-IN" dirty="0"/>
          </a:p>
          <a:p>
            <a:r>
              <a:rPr lang="en-IN" b="1" dirty="0"/>
              <a:t> - Path Distribution:</a:t>
            </a:r>
            <a:r>
              <a:rPr lang="en-IN" dirty="0"/>
              <a:t> use multiple paths instead of one.</a:t>
            </a:r>
          </a:p>
          <a:p>
            <a:r>
              <a:rPr lang="en-IN" b="1" dirty="0"/>
              <a:t> - Dynamic Rebalancing:</a:t>
            </a:r>
            <a:r>
              <a:rPr lang="en-IN" dirty="0"/>
              <a:t> shift load as conditions change.</a:t>
            </a:r>
          </a:p>
          <a:p>
            <a:r>
              <a:rPr lang="en-IN" b="1" dirty="0"/>
              <a:t> - Path Recovery:</a:t>
            </a:r>
            <a:r>
              <a:rPr lang="en-IN" dirty="0"/>
              <a:t> reroute instantly if a path fails.</a:t>
            </a:r>
          </a:p>
          <a:p>
            <a:r>
              <a:rPr lang="en-IN" b="1" dirty="0"/>
              <a:t> - Better Utilization:</a:t>
            </a:r>
            <a:r>
              <a:rPr lang="en-IN" dirty="0"/>
              <a:t> use every available route efficiently.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56306-2927-524A-C272-B83890B4FC8A}"/>
              </a:ext>
            </a:extLst>
          </p:cNvPr>
          <p:cNvSpPr txBox="1"/>
          <p:nvPr/>
        </p:nvSpPr>
        <p:spPr>
          <a:xfrm>
            <a:off x="1041150" y="7514108"/>
            <a:ext cx="967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🟩 Goal</a:t>
            </a:r>
          </a:p>
          <a:p>
            <a:r>
              <a:rPr lang="en-IN" dirty="0"/>
              <a:t>Enable </a:t>
            </a:r>
            <a:r>
              <a:rPr lang="en-IN" b="1" dirty="0"/>
              <a:t>multi-path routing</a:t>
            </a:r>
            <a:r>
              <a:rPr lang="en-IN" dirty="0"/>
              <a:t> to increase throughput, use spare capacity, and survive path failures.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CADBBE-2C88-6676-AF7B-54054B2187E6}"/>
              </a:ext>
            </a:extLst>
          </p:cNvPr>
          <p:cNvSpPr txBox="1"/>
          <p:nvPr/>
        </p:nvSpPr>
        <p:spPr>
          <a:xfrm>
            <a:off x="731018" y="2136338"/>
            <a:ext cx="4993921" cy="380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🟥 Problem (Compared to Extension 3)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     Extension 3: great fairness &amp; fast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But still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single-path routing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→ all traffic on one route.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If that path: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becomes congested → throughput drops.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fails → complete interruption.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No multi-path utilization → poor flexibility, under-used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System lacks resilience to link failures or congestion.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27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0B61-E27E-99CE-AF06-6CAFD4F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EAE77BE4-6466-E9F9-4151-53C413F17977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1898996-C67F-71AB-4589-D5ACA8A4AA17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67AEF2-6087-7C9B-06EE-5CAAD16819A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74017" y="920580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305C1DE3-F140-1843-1B98-1EF5DC711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309286D-288D-00E3-20A2-36698B7606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61381-ADFF-D892-5FE2-0487AA58F521}"/>
              </a:ext>
            </a:extLst>
          </p:cNvPr>
          <p:cNvSpPr txBox="1"/>
          <p:nvPr/>
        </p:nvSpPr>
        <p:spPr>
          <a:xfrm>
            <a:off x="6127587" y="2274838"/>
            <a:ext cx="5666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Core Idea - Path-Based Load Balancing</a:t>
            </a:r>
          </a:p>
          <a:p>
            <a:r>
              <a:rPr lang="en-IN" dirty="0"/>
              <a:t>Split and adapt traffic across multiple network paths dynamically.</a:t>
            </a:r>
          </a:p>
          <a:p>
            <a:r>
              <a:rPr lang="en-IN" b="1" dirty="0"/>
              <a:t>Key Concepts:</a:t>
            </a:r>
            <a:endParaRPr lang="en-IN" dirty="0"/>
          </a:p>
          <a:p>
            <a:r>
              <a:rPr lang="en-IN" b="1" dirty="0"/>
              <a:t> - Path Distribution:</a:t>
            </a:r>
            <a:r>
              <a:rPr lang="en-IN" dirty="0"/>
              <a:t> use multiple paths instead of one.</a:t>
            </a:r>
          </a:p>
          <a:p>
            <a:r>
              <a:rPr lang="en-IN" b="1" dirty="0"/>
              <a:t> - Dynamic Rebalancing:</a:t>
            </a:r>
            <a:r>
              <a:rPr lang="en-IN" dirty="0"/>
              <a:t> shift load as conditions change.</a:t>
            </a:r>
          </a:p>
          <a:p>
            <a:r>
              <a:rPr lang="en-IN" b="1" dirty="0"/>
              <a:t> - Path Recovery:</a:t>
            </a:r>
            <a:r>
              <a:rPr lang="en-IN" dirty="0"/>
              <a:t> reroute instantly if a path fails.</a:t>
            </a:r>
          </a:p>
          <a:p>
            <a:r>
              <a:rPr lang="en-IN" b="1" dirty="0"/>
              <a:t> - Better Utilization:</a:t>
            </a:r>
            <a:r>
              <a:rPr lang="en-IN" dirty="0"/>
              <a:t> use every available route efficiently.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CF3F52-7B2A-D634-6E1F-8DEBC3FA5D7A}"/>
              </a:ext>
            </a:extLst>
          </p:cNvPr>
          <p:cNvSpPr txBox="1"/>
          <p:nvPr/>
        </p:nvSpPr>
        <p:spPr>
          <a:xfrm>
            <a:off x="1347639" y="5855036"/>
            <a:ext cx="967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🟩 Goal</a:t>
            </a:r>
          </a:p>
          <a:p>
            <a:r>
              <a:rPr lang="en-IN" dirty="0"/>
              <a:t>Enable </a:t>
            </a:r>
            <a:r>
              <a:rPr lang="en-IN" b="1" dirty="0"/>
              <a:t>multi-path routing</a:t>
            </a:r>
            <a:r>
              <a:rPr lang="en-IN" dirty="0"/>
              <a:t> to increase throughput, use spare capacity, and survive path failures.</a:t>
            </a:r>
          </a:p>
          <a:p>
            <a:endParaRPr lang="en-US" dirty="0"/>
          </a:p>
        </p:txBody>
      </p:sp>
      <p:pic>
        <p:nvPicPr>
          <p:cNvPr id="4" name="Picture 3" descr="A diagram of a software program&#10;&#10;AI-generated content may be incorrect.">
            <a:extLst>
              <a:ext uri="{FF2B5EF4-FFF2-40B4-BE49-F238E27FC236}">
                <a16:creationId xmlns:a16="http://schemas.microsoft.com/office/drawing/2014/main" id="{28EC469E-5B83-FB18-6004-21A02D76B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38388" y="-1257345"/>
            <a:ext cx="554963" cy="832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0B0BA1-0AAB-D156-5670-AF0E880A00EC}"/>
              </a:ext>
            </a:extLst>
          </p:cNvPr>
          <p:cNvSpPr txBox="1"/>
          <p:nvPr/>
        </p:nvSpPr>
        <p:spPr>
          <a:xfrm>
            <a:off x="731018" y="2136338"/>
            <a:ext cx="4993921" cy="3801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🟥 Problem (Compared to Extension 3)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     Extension 3: great fairness &amp; fast convergence.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But still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single-path routing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→ all traffic on one route.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If that path: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becomes congested → throughput drops.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fails → complete interruption.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No multi-path utilization → poor flexibility, under-used capacity.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System lacks resilience to link failures or congestion.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26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64431-279E-58C8-31BB-2F334E097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8FC7E775-9814-D438-CDAC-CA95B0BDCB71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2ACF66D5-D334-BFD5-823E-D44B243ACAD0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C5A5267E-6D42-2D46-EDAC-B0D5188C83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3E6B320-C374-4287-0E7A-84D20CBA8EBA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1F8891FD-BE7C-72B8-6ED6-07B751563DAE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82E49433-972E-00AF-6925-DE8A19BA5E2E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B8EA75A3-9DFF-603F-9FBE-0415098C90F5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D1720CD-13D0-0CFA-DA43-34FC56E56000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92EA8DE-2B14-9CF2-7EC5-23C58BAD5892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FCDF0856-F1E7-5BCB-EEA2-92345589BA51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3830587-4DC5-C085-16D5-4A369BF4200A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8FC4321-6933-1CC3-4605-44831D0EB6B6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8D7BB39-6ECE-C7DE-A07C-0BE33C1A52C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D191E2-D6C9-D579-7395-20A84CC9326D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F74DBC2D-A7EB-22A2-853E-B176131B2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5B29DF72-3ADA-E865-18EE-90A53791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C1C471CB-1359-3A25-681B-86269F2BB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F1ACF6F6-C7AA-9304-DC31-5B5B2A574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07E23909-D3F8-D71F-82F1-8F4FD2905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D2188632-48AD-8B67-1C45-F416015124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920062B1-01FB-3519-ACDF-A461C3852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ECFC9406-6FFA-527F-851B-E0537F9B5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BF52D5EE-8305-8009-20EB-A8BE9DC35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4F1F0FEF-5A16-9C14-6BF7-7746E23B3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9ED355F3-B43D-D95B-950D-48FB2DFDD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F73A369A-629D-D849-3EB1-943DAEE44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C424481-AF41-C711-82E8-01BD1A7EB8C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97445E-5A23-CC4D-2C14-D4C4F527D3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D1B6D32-625F-275C-6CFA-3147F6E316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309C4BB6-C41C-3C18-90B5-36F5E5032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90A8AEAE-A246-BF8B-E335-1DA23A730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B3FF830C-78F9-F05D-4BD6-E76676F51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4C1F6F92-BDB3-E1FA-AD8D-CE361B7BA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887012F-10E0-391E-C82B-2D5DFAE3F369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988DB-D9BE-E70F-DFBB-05457AB23268}"/>
              </a:ext>
            </a:extLst>
          </p:cNvPr>
          <p:cNvSpPr txBox="1"/>
          <p:nvPr/>
        </p:nvSpPr>
        <p:spPr>
          <a:xfrm>
            <a:off x="7834668" y="3149865"/>
            <a:ext cx="39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classifier + specialized utility 		                   functions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4E6FE6-58C5-C9DA-9F83-27A5B3E0B5AA}"/>
              </a:ext>
            </a:extLst>
          </p:cNvPr>
          <p:cNvSpPr/>
          <p:nvPr/>
        </p:nvSpPr>
        <p:spPr>
          <a:xfrm>
            <a:off x="-1712875" y="-1937798"/>
            <a:ext cx="1718776" cy="97757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A8523B-B843-F350-BB21-43731A673DF4}"/>
              </a:ext>
            </a:extLst>
          </p:cNvPr>
          <p:cNvSpPr txBox="1"/>
          <p:nvPr/>
        </p:nvSpPr>
        <p:spPr>
          <a:xfrm>
            <a:off x="-1712875" y="-1937797"/>
            <a:ext cx="79718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FEATURE EXTRACTION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7A0505-139B-DB47-0339-E0A62929195C}"/>
              </a:ext>
            </a:extLst>
          </p:cNvPr>
          <p:cNvSpPr txBox="1"/>
          <p:nvPr/>
        </p:nvSpPr>
        <p:spPr>
          <a:xfrm>
            <a:off x="-1712875" y="-1519289"/>
            <a:ext cx="1718776" cy="347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Packet Size Distribution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(avg, std, median, max, min)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Inter-Arrival Times (IAT)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(mean, variance, coefficient of variation)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Entropy of Packet Sizes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(measures size variability)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Burst Detection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(identifies bursty patterns)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Periodicity Score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(consistency in timing)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AFFE7-A511-86C3-11DA-C108A14EDE13}"/>
              </a:ext>
            </a:extLst>
          </p:cNvPr>
          <p:cNvSpPr/>
          <p:nvPr/>
        </p:nvSpPr>
        <p:spPr>
          <a:xfrm>
            <a:off x="8502654" y="-1574238"/>
            <a:ext cx="3840480" cy="320040"/>
          </a:xfrm>
          <a:prstGeom prst="rect">
            <a:avLst/>
          </a:prstGeom>
          <a:solidFill>
            <a:srgbClr val="388E3C"/>
          </a:solidFill>
          <a:ln>
            <a:solidFill>
              <a:srgbClr val="388E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975B26-F9A6-72C8-BF64-EED4288E2CB9}"/>
              </a:ext>
            </a:extLst>
          </p:cNvPr>
          <p:cNvSpPr txBox="1"/>
          <p:nvPr/>
        </p:nvSpPr>
        <p:spPr>
          <a:xfrm>
            <a:off x="8502654" y="-1574238"/>
            <a:ext cx="19928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TRAFFIC CLASSIFICATION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410822-00B8-C0C2-8237-101A237F2842}"/>
              </a:ext>
            </a:extLst>
          </p:cNvPr>
          <p:cNvSpPr txBox="1"/>
          <p:nvPr/>
        </p:nvSpPr>
        <p:spPr>
          <a:xfrm>
            <a:off x="8575267" y="-1105246"/>
            <a:ext cx="3840480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🟦 BULK (Throughput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Avg packet size ≥ 1200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Low size variance, high entropy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300" dirty="0"/>
              <a:t>	</a:t>
            </a:r>
            <a:r>
              <a:rPr sz="300" dirty="0"/>
              <a:t>🟩 STREAMING (Stability Focus)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Medium packets (700-1200 bytes)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Consistent timing, moderate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High periodicity score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🔴 REALTIME (Latency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Small packets &lt; 300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Low variance, frequent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• Periodic inter-arrivals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300" dirty="0"/>
              <a:t>	</a:t>
            </a:r>
            <a:r>
              <a:rPr sz="300" dirty="0"/>
              <a:t>⚫ DEFAULT (Fallback)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Low confidence threshold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300" dirty="0"/>
              <a:t>   </a:t>
            </a:r>
            <a:r>
              <a:rPr lang="en-US" sz="300" dirty="0"/>
              <a:t>	</a:t>
            </a:r>
            <a:r>
              <a:rPr sz="300" dirty="0"/>
              <a:t>• Unknown/mixed traffic pattern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1A7C97-67D7-DB0F-37F0-26A89DC846F8}"/>
              </a:ext>
            </a:extLst>
          </p:cNvPr>
          <p:cNvSpPr/>
          <p:nvPr/>
        </p:nvSpPr>
        <p:spPr>
          <a:xfrm>
            <a:off x="827120" y="7349272"/>
            <a:ext cx="8869369" cy="268604"/>
          </a:xfrm>
          <a:prstGeom prst="rect">
            <a:avLst/>
          </a:prstGeom>
          <a:solidFill>
            <a:srgbClr val="E67C73"/>
          </a:solidFill>
          <a:ln>
            <a:solidFill>
              <a:srgbClr val="E67C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F91180-2644-CBF0-0420-6D3A7D21ED9D}"/>
              </a:ext>
            </a:extLst>
          </p:cNvPr>
          <p:cNvSpPr txBox="1"/>
          <p:nvPr/>
        </p:nvSpPr>
        <p:spPr>
          <a:xfrm>
            <a:off x="827120" y="7349272"/>
            <a:ext cx="2558714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CLASSIFICATION PROCESS FLOW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7D44D4-A2DB-135F-94FF-B479D98D34AD}"/>
              </a:ext>
            </a:extLst>
          </p:cNvPr>
          <p:cNvSpPr txBox="1"/>
          <p:nvPr/>
        </p:nvSpPr>
        <p:spPr>
          <a:xfrm>
            <a:off x="906021" y="7657339"/>
            <a:ext cx="920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Observe Packets (min 20) → Extract Features  → Score Each Type (bulk/streaming/</a:t>
            </a:r>
            <a:r>
              <a:rPr lang="en-IN" sz="1200" dirty="0" err="1"/>
              <a:t>realtime</a:t>
            </a:r>
            <a:r>
              <a:rPr lang="en-IN" sz="1200" dirty="0"/>
              <a:t>) → Select Best Match 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Validate Against Confidence Threshold (default: 0.5) → Output: (Traffic Type, Confidence Score)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</a:t>
            </a:r>
            <a:r>
              <a:rPr lang="en-IN" sz="1200" dirty="0" err="1"/>
              <a:t>MetaController</a:t>
            </a:r>
            <a:r>
              <a:rPr lang="en-IN" sz="1200" dirty="0"/>
              <a:t> Uses Classification to Select Specialized Utility Function → Optimize Network Parameters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9761A7-D3A7-ABFA-ED20-DEB469A2CE33}"/>
              </a:ext>
            </a:extLst>
          </p:cNvPr>
          <p:cNvSpPr txBox="1"/>
          <p:nvPr/>
        </p:nvSpPr>
        <p:spPr>
          <a:xfrm>
            <a:off x="827120" y="-492020"/>
            <a:ext cx="166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🧩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7E3FED-2F58-F31C-2108-9BCF14D634AF}"/>
              </a:ext>
            </a:extLst>
          </p:cNvPr>
          <p:cNvSpPr txBox="1"/>
          <p:nvPr/>
        </p:nvSpPr>
        <p:spPr>
          <a:xfrm>
            <a:off x="2898584" y="-472798"/>
            <a:ext cx="7007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STEP 1: AUTOMATIC TRAFFIC CLASSIFICATION — </a:t>
            </a:r>
            <a:r>
              <a:rPr lang="en-IN" b="1" i="1" dirty="0" err="1"/>
              <a:t>TrafficClassifier</a:t>
            </a:r>
            <a:endParaRPr lang="en-IN" b="1" dirty="0"/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8EABAF-4888-57FE-97B7-A1CAFECDEF06}"/>
              </a:ext>
            </a:extLst>
          </p:cNvPr>
          <p:cNvSpPr txBox="1"/>
          <p:nvPr/>
        </p:nvSpPr>
        <p:spPr>
          <a:xfrm>
            <a:off x="7483003" y="2780995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Solution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78C55E-B9B6-CAF1-960A-CAD939D28FBB}"/>
                  </a:ext>
                </a:extLst>
              </p:cNvPr>
              <p:cNvSpPr txBox="1"/>
              <p:nvPr/>
            </p:nvSpPr>
            <p:spPr>
              <a:xfrm>
                <a:off x="827120" y="2473104"/>
                <a:ext cx="6894644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/>
                  <a:t> Baseline Utility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Throughput</a:t>
                </a:r>
                <a:r>
                  <a:rPr lang="en-IN" dirty="0"/>
                  <a:t> (bits/sec)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Delay</a:t>
                </a:r>
                <a:r>
                  <a:rPr lang="en-IN" dirty="0"/>
                  <a:t> (or latency)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Loss rate</a:t>
                </a:r>
                <a:r>
                  <a:rPr lang="en-IN" dirty="0"/>
                  <a:t> (fraction of packets lost)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IN" dirty="0"/>
                  <a:t>a </a:t>
                </a:r>
                <a:r>
                  <a:rPr lang="en-IN" i="1" dirty="0"/>
                  <a:t>delay sensitivity function</a:t>
                </a:r>
                <a:r>
                  <a:rPr lang="en-IN" dirty="0"/>
                  <a:t> reduces the score if delay is high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: weight controlling how strongly to penalize loss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78C55E-B9B6-CAF1-960A-CAD939D28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20" y="2473104"/>
                <a:ext cx="6894644" cy="2585323"/>
              </a:xfrm>
              <a:prstGeom prst="rect">
                <a:avLst/>
              </a:prstGeom>
              <a:blipFill>
                <a:blip r:embed="rId14"/>
                <a:stretch>
                  <a:fillRect l="-919" t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53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756F8A-D530-578D-16F7-F4A8E5283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19A63945-9768-23F3-7E61-038553952995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540F24F-9159-B38E-A94D-75A256F42B45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D05EA42-2BD3-44D2-B032-C053CFC043F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74017" y="920580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67307A4A-C849-E54A-75BB-0483FDF2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4C2838-E2CA-3B64-805B-DE459503C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85B3B-37FB-195F-E6E7-7CC0591161F6}"/>
              </a:ext>
            </a:extLst>
          </p:cNvPr>
          <p:cNvSpPr txBox="1"/>
          <p:nvPr/>
        </p:nvSpPr>
        <p:spPr>
          <a:xfrm>
            <a:off x="6127587" y="2274838"/>
            <a:ext cx="56661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Core Idea - Path-Based Load Balancing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Split and adapt traffic across multiple network paths dynamically.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Key Concepts: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- Path Distribution: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use multiple paths instead of one.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- Dynamic Rebalancing: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shift load as conditions change.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- Path Recovery: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reroute instantly if a path fails.</a:t>
            </a:r>
          </a:p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- Better Utilization: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use every available route efficiently.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B33C6-3A3B-B947-0489-08067A4131F6}"/>
              </a:ext>
            </a:extLst>
          </p:cNvPr>
          <p:cNvSpPr txBox="1"/>
          <p:nvPr/>
        </p:nvSpPr>
        <p:spPr>
          <a:xfrm>
            <a:off x="1347639" y="5786599"/>
            <a:ext cx="9671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🟩 Goal</a:t>
            </a:r>
          </a:p>
          <a:p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Enable </a:t>
            </a: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multi-path routing</a:t>
            </a:r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 to increase throughput, use spare capacity, and survive path failures.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A diagram of a software program&#10;&#10;AI-generated content may be incorrect.">
            <a:extLst>
              <a:ext uri="{FF2B5EF4-FFF2-40B4-BE49-F238E27FC236}">
                <a16:creationId xmlns:a16="http://schemas.microsoft.com/office/drawing/2014/main" id="{7690B71F-A59C-A9CA-D385-E7651E75A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56" y="1442394"/>
            <a:ext cx="2703610" cy="405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8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46F74-9EAC-3739-1847-9EC3645E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82C1EF70-5878-47A2-6DF3-99D5C17F4513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62C7863-1E05-7B0D-13CA-1D5487D30CC0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4C0D6C5-940B-679E-D18A-CA28AC01A59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1561105C-7CF0-0878-7E1C-60058252B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4B83E2-9989-0A86-C5FD-BE51D0BA8E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0B9218-F2DF-2126-68C5-62D226D2B2D5}"/>
              </a:ext>
            </a:extLst>
          </p:cNvPr>
          <p:cNvSpPr txBox="1"/>
          <p:nvPr/>
        </p:nvSpPr>
        <p:spPr>
          <a:xfrm>
            <a:off x="606789" y="1167796"/>
            <a:ext cx="5636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IMPLEMENTATION FLOW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b="1" dirty="0"/>
              <a:t>Path Discovery</a:t>
            </a:r>
            <a:endParaRPr lang="en-IN" dirty="0"/>
          </a:p>
          <a:p>
            <a:r>
              <a:rPr lang="en-IN" dirty="0"/>
              <a:t>Enumerate available interfaces (e.g., eth0, wlan0, lte0).</a:t>
            </a:r>
          </a:p>
          <a:p>
            <a:r>
              <a:rPr lang="en-IN" dirty="0"/>
              <a:t>Create Path objects with baseline RTT, bandwidth, loss.</a:t>
            </a:r>
          </a:p>
          <a:p>
            <a:r>
              <a:rPr lang="en-IN" dirty="0"/>
              <a:t>Maintain ACTIVE / IDLE / FAILED states.</a:t>
            </a:r>
          </a:p>
          <a:p>
            <a:endParaRPr lang="en-IN" dirty="0"/>
          </a:p>
          <a:p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4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5E80D-EB33-F854-858F-B253B7568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6FFC5002-A7B6-91AC-1FC4-B50221031304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2E3AC8A-75CC-5C7F-0417-E20B43C13819}"/>
              </a:ext>
            </a:extLst>
          </p:cNvPr>
          <p:cNvSpPr/>
          <p:nvPr/>
        </p:nvSpPr>
        <p:spPr>
          <a:xfrm>
            <a:off x="-9670104" y="4213732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8CD353-0EA6-875C-D058-C1F867E9782E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2D95F57-DBDA-6E13-3675-F41FA7574497}"/>
              </a:ext>
            </a:extLst>
          </p:cNvPr>
          <p:cNvSpPr/>
          <p:nvPr/>
        </p:nvSpPr>
        <p:spPr>
          <a:xfrm>
            <a:off x="-9574092" y="4309744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C976073-7E46-31F3-54CB-332830B30C0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BDA8C8F6-6194-1EC0-89F2-8EE2BBB03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F2D4057C-45D3-BB66-4109-ED0AECE8B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5497" y="4458339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137B38-B3D3-EAC0-C871-BC7C7C503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E7930A-20C0-8E87-B85C-562BC58AEE2B}"/>
              </a:ext>
            </a:extLst>
          </p:cNvPr>
          <p:cNvSpPr txBox="1"/>
          <p:nvPr/>
        </p:nvSpPr>
        <p:spPr>
          <a:xfrm>
            <a:off x="606789" y="1167796"/>
            <a:ext cx="504619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IMPLEMENTATION FLOW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IN" b="1" dirty="0">
                <a:solidFill>
                  <a:schemeClr val="bg2">
                    <a:lumMod val="75000"/>
                  </a:schemeClr>
                </a:solidFill>
              </a:rPr>
              <a:t> Path Discovery</a:t>
            </a:r>
            <a:endParaRPr lang="en-IN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IN" sz="1600" dirty="0">
                <a:solidFill>
                  <a:schemeClr val="bg2">
                    <a:lumMod val="75000"/>
                  </a:schemeClr>
                </a:solidFill>
              </a:rPr>
              <a:t>Enumerate available interfaces (e.g., eth0, wlan0, lte0).</a:t>
            </a:r>
          </a:p>
          <a:p>
            <a:r>
              <a:rPr lang="en-IN" sz="1600" dirty="0">
                <a:solidFill>
                  <a:schemeClr val="bg2">
                    <a:lumMod val="75000"/>
                  </a:schemeClr>
                </a:solidFill>
              </a:rPr>
              <a:t>Create Path objects with baseline RTT, bandwidth, loss.</a:t>
            </a:r>
          </a:p>
          <a:p>
            <a:r>
              <a:rPr lang="en-IN" sz="1600" dirty="0">
                <a:solidFill>
                  <a:schemeClr val="bg2">
                    <a:lumMod val="75000"/>
                  </a:schemeClr>
                </a:solidFill>
              </a:rPr>
              <a:t>Maintain ACTIVE / IDLE / FAILED states.</a:t>
            </a:r>
          </a:p>
          <a:p>
            <a:endParaRPr lang="en-IN" dirty="0"/>
          </a:p>
          <a:p>
            <a:pPr marL="285750" indent="-285750">
              <a:buFont typeface="Wingdings" pitchFamily="2" charset="2"/>
              <a:buChar char="q"/>
            </a:pPr>
            <a:r>
              <a:rPr lang="en-IN" b="1" dirty="0"/>
              <a:t>Path Monitoring</a:t>
            </a:r>
            <a:endParaRPr lang="en-IN" dirty="0"/>
          </a:p>
          <a:p>
            <a:r>
              <a:rPr lang="en-IN" dirty="0"/>
              <a:t>Continuously measure throughput, RTT, loss.</a:t>
            </a:r>
          </a:p>
          <a:p>
            <a:r>
              <a:rPr lang="en-IN" dirty="0"/>
              <a:t>Apply Exponential Moving Average (</a:t>
            </a:r>
            <a:r>
              <a:rPr lang="el-GR" dirty="0"/>
              <a:t>α = 0.3).</a:t>
            </a:r>
          </a:p>
          <a:p>
            <a:r>
              <a:rPr lang="en-IN" dirty="0"/>
              <a:t>Detect degradation → trigger recovery or switch.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23A0180-D1D0-B19F-CDBD-F46EB8394F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3355" y="2585994"/>
            <a:ext cx="1964835" cy="4534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32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45F9B-E205-6B3D-008C-7C33F1190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9C12118E-2A00-B99B-3957-C25D742C210D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EF5CA8A-B2FC-3095-D8ED-5D5F9D169C6B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3152284-9E05-44C8-41AF-CB238BE4E76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8941275A-5F26-9976-D86C-33FA33348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B56D79-42D0-7C39-FD05-6FC20B5E34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029321-979A-92AF-19A2-C867495E8D93}"/>
                  </a:ext>
                </a:extLst>
              </p:cNvPr>
              <p:cNvSpPr txBox="1"/>
              <p:nvPr/>
            </p:nvSpPr>
            <p:spPr>
              <a:xfrm>
                <a:off x="606789" y="1167796"/>
                <a:ext cx="6187848" cy="50579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IMPLEMENTATION FLOW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Discovery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Enumerate available interfaces (e.g., eth0, wlan0, lte0).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Create Path objects with baseline RTT, bandwidth,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Maintain ACTIVE / IDLE / FAILED states.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Monitoring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Continuously measure throughput, RTT,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Apply Exponential Moving Average (</a:t>
                </a:r>
                <a:r>
                  <a:rPr lang="el-GR" sz="1600" dirty="0">
                    <a:solidFill>
                      <a:schemeClr val="bg2">
                        <a:lumMod val="75000"/>
                      </a:schemeClr>
                    </a:solidFill>
                  </a:rPr>
                  <a:t>α = 0.3).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Detect degradation → trigger recovery or switch.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dirty="0"/>
                  <a:t> </a:t>
                </a:r>
                <a:r>
                  <a:rPr lang="en-IN" b="1" dirty="0"/>
                  <a:t>Utility Calculation</a:t>
                </a:r>
                <a:endParaRPr lang="en-IN" dirty="0"/>
              </a:p>
              <a:p>
                <a:r>
                  <a:rPr lang="en-IN" dirty="0"/>
                  <a:t>For each path: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=0.4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+0.3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𝑙𝑜𝑠</m:t>
                          </m:r>
                          <m:sSub>
                            <m:sSub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𝑠𝑡𝑎𝑏𝑖𝑙𝑖𝑡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ar-AE" dirty="0"/>
              </a:p>
              <a:p>
                <a:r>
                  <a:rPr lang="en-IN" sz="1600" dirty="0"/>
                  <a:t>   Produces a normalized score (0–1).</a:t>
                </a:r>
              </a:p>
              <a:p>
                <a:r>
                  <a:rPr lang="en-IN" sz="1600" dirty="0"/>
                  <a:t>   High utility = good path quality.</a:t>
                </a:r>
              </a:p>
              <a:p>
                <a:br>
                  <a:rPr lang="en-IN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0029321-979A-92AF-19A2-C867495E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89" y="1167796"/>
                <a:ext cx="6187848" cy="5057923"/>
              </a:xfrm>
              <a:prstGeom prst="rect">
                <a:avLst/>
              </a:prstGeom>
              <a:blipFill>
                <a:blip r:embed="rId5"/>
                <a:stretch>
                  <a:fillRect l="-1025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B54E375-93DE-3D5D-4347-9982AEE254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3355" y="2446848"/>
            <a:ext cx="1964835" cy="4534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234A7D93-A0AA-E43B-2EAB-9ECA2283FDA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6844" y="3739076"/>
            <a:ext cx="2206551" cy="491155"/>
          </a:xfrm>
          <a:prstGeom prst="curvedConnector3">
            <a:avLst>
              <a:gd name="adj1" fmla="val -2062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09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0CBB6-5E29-9D5D-7391-FDD4CDF75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36E31B1C-8C19-9F16-C187-DE2FC29BBCB1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697E2537-62A4-B6EB-50E5-52904AAF4D93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C02F4A9-4444-508A-55E6-875D4FBF033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AAB3AF07-B030-7A9D-C4BC-5F20C530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76983CD-7117-ADC8-305E-C22131713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7192D1-2AD1-641F-5520-534F511C3064}"/>
                  </a:ext>
                </a:extLst>
              </p:cNvPr>
              <p:cNvSpPr txBox="1"/>
              <p:nvPr/>
            </p:nvSpPr>
            <p:spPr>
              <a:xfrm>
                <a:off x="606789" y="1167796"/>
                <a:ext cx="5684057" cy="58535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IMPLEMENTATION FLOW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Discovery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Enumerate available interfaces (e.g., eth0, wlan0, lte0).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Create Path objects with baseline RTT, bandwidth,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Maintain ACTIVE / IDLE / FAILED states.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Monitoring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Continuously measure throughput, RTT,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Apply Exponential Moving Average (</a:t>
                </a:r>
                <a:r>
                  <a:rPr lang="el-GR" sz="1600" dirty="0">
                    <a:solidFill>
                      <a:schemeClr val="bg2">
                        <a:lumMod val="75000"/>
                      </a:schemeClr>
                    </a:solidFill>
                  </a:rPr>
                  <a:t>α = 0.3).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Detect degradation → trigger recovery or switch.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Utility Calculation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For each path: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  <m:d>
                        <m:d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𝑙𝑜𝑠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ar-AE" sz="16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𝑠𝑡𝑎𝑏𝑖𝑙𝑖𝑡</m:t>
                      </m:r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ar-AE" sz="16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400" dirty="0">
                    <a:solidFill>
                      <a:schemeClr val="bg2">
                        <a:lumMod val="75000"/>
                      </a:schemeClr>
                    </a:solidFill>
                  </a:rPr>
                  <a:t>   Produces a normalized score (0–1).</a:t>
                </a:r>
              </a:p>
              <a:p>
                <a:r>
                  <a:rPr lang="en-IN" sz="1400" dirty="0">
                    <a:solidFill>
                      <a:schemeClr val="bg2">
                        <a:lumMod val="75000"/>
                      </a:schemeClr>
                    </a:solidFill>
                  </a:rPr>
                  <a:t>   High utility = good path quality.</a:t>
                </a:r>
              </a:p>
              <a:p>
                <a:endParaRPr lang="en-IN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/>
                  <a:t>Correlation Detection</a:t>
                </a:r>
                <a:endParaRPr lang="en-IN" dirty="0"/>
              </a:p>
              <a:p>
                <a:r>
                  <a:rPr lang="en-IN" dirty="0"/>
                  <a:t>Compute RTT correlation </a:t>
                </a:r>
                <a:r>
                  <a:rPr lang="el-GR" dirty="0"/>
                  <a:t>ρ </a:t>
                </a:r>
                <a:r>
                  <a:rPr lang="en-IN" dirty="0"/>
                  <a:t>between paths.</a:t>
                </a:r>
              </a:p>
              <a:p>
                <a:r>
                  <a:rPr lang="en-IN" dirty="0"/>
                  <a:t>If </a:t>
                </a:r>
                <a:r>
                  <a:rPr lang="el-GR" dirty="0"/>
                  <a:t>ρ &gt; 0.8 → </a:t>
                </a:r>
                <a:r>
                  <a:rPr lang="en-IN" dirty="0"/>
                  <a:t>same bottleneck → de-prioritize one.</a:t>
                </a:r>
              </a:p>
              <a:p>
                <a:br>
                  <a:rPr lang="en-IN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7192D1-2AD1-641F-5520-534F511C3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89" y="1167796"/>
                <a:ext cx="5684057" cy="5853590"/>
              </a:xfrm>
              <a:prstGeom prst="rect">
                <a:avLst/>
              </a:prstGeom>
              <a:blipFill>
                <a:blip r:embed="rId5"/>
                <a:stretch>
                  <a:fillRect l="-1116" t="-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1B6F315-EB6F-78F5-0B27-C58349BF94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3355" y="2466726"/>
            <a:ext cx="1964835" cy="4534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996065E-5919-ED86-DA3E-6A7067B6C8D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6844" y="3758954"/>
            <a:ext cx="2206551" cy="491155"/>
          </a:xfrm>
          <a:prstGeom prst="curvedConnector3">
            <a:avLst>
              <a:gd name="adj1" fmla="val -2062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53719F8-0525-61BE-C53F-DB27AE3050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61387" y="5024766"/>
            <a:ext cx="948732" cy="637737"/>
          </a:xfrm>
          <a:prstGeom prst="curvedConnector3">
            <a:avLst>
              <a:gd name="adj1" fmla="val -81676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09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96C7-A6E7-E498-764E-582B7FDF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5E9E634C-CA8C-A310-31E7-A52B7AD8D4FE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8D63E31-6239-0FB3-EA94-64502F095AFE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5B9CE21-8D28-AFC8-9428-B2E638F8CF8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FE3E7A61-F3C1-184E-6740-8BF7211A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D28EC70-1B74-5CDA-6C9C-CF2C76835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1E834-1D59-7424-37D4-5D88E02D80CF}"/>
                  </a:ext>
                </a:extLst>
              </p:cNvPr>
              <p:cNvSpPr txBox="1"/>
              <p:nvPr/>
            </p:nvSpPr>
            <p:spPr>
              <a:xfrm>
                <a:off x="606789" y="1167796"/>
                <a:ext cx="5684057" cy="5792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IMPLEMENTATION FLOW</a:t>
                </a: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Discovery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Enumerate available interfaces (e.g., eth0, wlan0, lte0).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Create Path objects with baseline RTT, bandwidth,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Maintain ACTIVE / IDLE / FAILED states.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Path Monitoring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Continuously measure throughput, RTT, loss.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Apply Exponential Moving Average (</a:t>
                </a:r>
                <a:r>
                  <a:rPr lang="el-GR" sz="1600" dirty="0">
                    <a:solidFill>
                      <a:schemeClr val="bg2">
                        <a:lumMod val="75000"/>
                      </a:schemeClr>
                    </a:solidFill>
                  </a:rPr>
                  <a:t>α = 0.3).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Detect degradation → trigger recovery or switch.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Utility Calculation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For each path: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=0.4</m:t>
                      </m:r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  <m:d>
                        <m:d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60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𝑙𝑜𝑠</m:t>
                          </m:r>
                          <m:sSub>
                            <m:sSubPr>
                              <m:ctrlP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ar-AE" sz="1600" i="1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600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+0.1</m:t>
                      </m:r>
                      <m:r>
                        <a:rPr lang="ar-AE" sz="1600" i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𝑠𝑡𝑎𝑏𝑖𝑙𝑖𝑡</m:t>
                      </m:r>
                      <m:sSub>
                        <m:sSubPr>
                          <m:ctrlP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ar-AE" sz="1600" i="1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ar-AE" sz="1600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400" dirty="0">
                    <a:solidFill>
                      <a:schemeClr val="bg2">
                        <a:lumMod val="75000"/>
                      </a:schemeClr>
                    </a:solidFill>
                  </a:rPr>
                  <a:t>   Produces a normalized score (0–1).</a:t>
                </a:r>
              </a:p>
              <a:p>
                <a:r>
                  <a:rPr lang="en-IN" sz="1400" dirty="0">
                    <a:solidFill>
                      <a:schemeClr val="bg2">
                        <a:lumMod val="75000"/>
                      </a:schemeClr>
                    </a:solidFill>
                  </a:rPr>
                  <a:t>   High utility = good path quality.</a:t>
                </a:r>
              </a:p>
              <a:p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>
                    <a:solidFill>
                      <a:schemeClr val="bg2">
                        <a:lumMod val="75000"/>
                      </a:schemeClr>
                    </a:solidFill>
                  </a:rPr>
                  <a:t>Correlation Detection</a:t>
                </a:r>
                <a:endParaRPr lang="en-IN" dirty="0">
                  <a:solidFill>
                    <a:schemeClr val="bg2">
                      <a:lumMod val="75000"/>
                    </a:schemeClr>
                  </a:solidFill>
                </a:endParaRP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Compute RTT correlation </a:t>
                </a:r>
                <a:r>
                  <a:rPr lang="el-GR" sz="1600" dirty="0">
                    <a:solidFill>
                      <a:schemeClr val="bg2">
                        <a:lumMod val="75000"/>
                      </a:schemeClr>
                    </a:solidFill>
                  </a:rPr>
                  <a:t>ρ </a:t>
                </a:r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between paths.</a:t>
                </a:r>
              </a:p>
              <a:p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If </a:t>
                </a:r>
                <a:r>
                  <a:rPr lang="el-GR" sz="1600" dirty="0">
                    <a:solidFill>
                      <a:schemeClr val="bg2">
                        <a:lumMod val="75000"/>
                      </a:schemeClr>
                    </a:solidFill>
                  </a:rPr>
                  <a:t>ρ &gt; 0.8 → </a:t>
                </a:r>
                <a:r>
                  <a:rPr lang="en-IN" sz="1600" dirty="0">
                    <a:solidFill>
                      <a:schemeClr val="bg2">
                        <a:lumMod val="75000"/>
                      </a:schemeClr>
                    </a:solidFill>
                  </a:rPr>
                  <a:t>same bottleneck → de-prioritize one.</a:t>
                </a:r>
              </a:p>
              <a:p>
                <a:br>
                  <a:rPr lang="en-IN" dirty="0">
                    <a:solidFill>
                      <a:schemeClr val="bg2">
                        <a:lumMod val="75000"/>
                      </a:schemeClr>
                    </a:solidFill>
                  </a:rPr>
                </a:br>
                <a:endParaRPr lang="en-US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71E834-1D59-7424-37D4-5D88E02D8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89" y="1167796"/>
                <a:ext cx="5684057" cy="5792035"/>
              </a:xfrm>
              <a:prstGeom prst="rect">
                <a:avLst/>
              </a:prstGeom>
              <a:blipFill>
                <a:blip r:embed="rId5"/>
                <a:stretch>
                  <a:fillRect l="-1116" t="-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E3CC73-9F4A-AB6E-C899-739A0F72E1C9}"/>
                  </a:ext>
                </a:extLst>
              </p:cNvPr>
              <p:cNvSpPr txBox="1"/>
              <p:nvPr/>
            </p:nvSpPr>
            <p:spPr>
              <a:xfrm>
                <a:off x="6778607" y="2496573"/>
                <a:ext cx="5059527" cy="3193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IN" dirty="0"/>
              </a:p>
              <a:p>
                <a:pPr marL="285750" indent="-285750">
                  <a:buFont typeface="Wingdings" pitchFamily="2" charset="2"/>
                  <a:buChar char="q"/>
                </a:pPr>
                <a:r>
                  <a:rPr lang="en-IN" b="1" dirty="0"/>
                  <a:t>SOFTMAX RATE ALLOCATION (CORE LOGIC)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ar-AE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ar-AE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ar-AE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ar-A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ar-A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ar-AE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ar-AE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ar-AE" dirty="0"/>
              </a:p>
              <a:p>
                <a:r>
                  <a:rPr lang="en-IN" b="1" dirty="0"/>
                  <a:t>Where:</a:t>
                </a:r>
                <a:endParaRPr lang="en-I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ar-AE" dirty="0"/>
                  <a:t>: </a:t>
                </a:r>
                <a:r>
                  <a:rPr lang="en-IN" dirty="0"/>
                  <a:t>total sending rate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dirty="0"/>
                  <a:t>: </a:t>
                </a:r>
                <a:r>
                  <a:rPr lang="en-IN" dirty="0"/>
                  <a:t>path utility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dirty="0"/>
                  <a:t>: temperature (exploration–exploitation balance)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E3CC73-9F4A-AB6E-C899-739A0F72E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607" y="2496573"/>
                <a:ext cx="5059527" cy="3193631"/>
              </a:xfrm>
              <a:prstGeom prst="rect">
                <a:avLst/>
              </a:prstGeom>
              <a:blipFill>
                <a:blip r:embed="rId6"/>
                <a:stretch>
                  <a:fillRect l="-1000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0B1F7E41-CFD0-DC33-42C4-95C3FA1E0C5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33355" y="2466726"/>
            <a:ext cx="1964835" cy="45341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FE4CE9C-1075-E06E-E9BF-D04ABFF50E1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206844" y="3758954"/>
            <a:ext cx="2206551" cy="491155"/>
          </a:xfrm>
          <a:prstGeom prst="curvedConnector3">
            <a:avLst>
              <a:gd name="adj1" fmla="val -2062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57156ED-C743-147F-1C5F-A7EBF9D8B9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61387" y="5024765"/>
            <a:ext cx="948732" cy="637737"/>
          </a:xfrm>
          <a:prstGeom prst="curvedConnector3">
            <a:avLst>
              <a:gd name="adj1" fmla="val -81676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71A973A-1C7E-1253-5D89-C0671D25BDFB}"/>
              </a:ext>
            </a:extLst>
          </p:cNvPr>
          <p:cNvCxnSpPr>
            <a:cxnSpLocks/>
          </p:cNvCxnSpPr>
          <p:nvPr/>
        </p:nvCxnSpPr>
        <p:spPr>
          <a:xfrm flipV="1">
            <a:off x="5049078" y="5084876"/>
            <a:ext cx="3725206" cy="10258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43D3A7-E767-FD11-2832-563E997BBD58}"/>
              </a:ext>
            </a:extLst>
          </p:cNvPr>
          <p:cNvSpPr txBox="1"/>
          <p:nvPr/>
        </p:nvSpPr>
        <p:spPr>
          <a:xfrm>
            <a:off x="-211378" y="8484203"/>
            <a:ext cx="99877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600" dirty="0"/>
              <a:t>🔮</a:t>
            </a:r>
            <a:endParaRPr lang="en-US" sz="16600" dirty="0"/>
          </a:p>
        </p:txBody>
      </p:sp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52820092-1BC9-FEA4-19CB-68EC6CB56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10339" y="1841934"/>
            <a:ext cx="1433690" cy="851501"/>
          </a:xfrm>
          <a:prstGeom prst="rect">
            <a:avLst/>
          </a:prstGeom>
        </p:spPr>
      </p:pic>
      <p:pic>
        <p:nvPicPr>
          <p:cNvPr id="9" name="Picture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C6CA979-1991-7EC7-D3B0-F962EAAAA5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54074" y="1675452"/>
            <a:ext cx="1996350" cy="11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66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31D03-07CC-6F09-2F9E-BA5CD1FC0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C40FA7BA-8EBC-F201-BDE7-55AE9AD8FBB6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68BF641-6922-7F41-26B0-217576E1D401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01A78AC-E872-3EBF-054A-3F78C5E0323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209893" y="61667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0C4141D8-7439-0EF4-38EF-523F40A9A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E1394E-6E2B-2582-2DF7-896219406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7E1A9-E08A-2090-BCEB-4C59965F0472}"/>
              </a:ext>
            </a:extLst>
          </p:cNvPr>
          <p:cNvSpPr txBox="1"/>
          <p:nvPr/>
        </p:nvSpPr>
        <p:spPr>
          <a:xfrm>
            <a:off x="1039578" y="1198255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Results: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F16A35-7F3C-C5C8-F468-B0F49881DBE0}"/>
              </a:ext>
            </a:extLst>
          </p:cNvPr>
          <p:cNvSpPr txBox="1"/>
          <p:nvPr/>
        </p:nvSpPr>
        <p:spPr>
          <a:xfrm rot="10800000" flipV="1">
            <a:off x="569686" y="5678401"/>
            <a:ext cx="11227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    Summary (In One Line)</a:t>
            </a:r>
            <a:endParaRPr lang="en-IN" dirty="0"/>
          </a:p>
          <a:p>
            <a:r>
              <a:rPr lang="en-IN" dirty="0"/>
              <a:t>Extension 4 enables intelligent multipath rate allocation — dynamically distributing traffic across multiple network paths using utility-based </a:t>
            </a:r>
            <a:r>
              <a:rPr lang="en-IN" dirty="0" err="1"/>
              <a:t>Softmax</a:t>
            </a:r>
            <a:r>
              <a:rPr lang="en-IN" dirty="0"/>
              <a:t> scheduling to maximize throughput, resilience, and adaptability.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6E9EFF-CD11-7CB5-DFFF-63FB2A9AE626}"/>
              </a:ext>
            </a:extLst>
          </p:cNvPr>
          <p:cNvSpPr txBox="1"/>
          <p:nvPr/>
        </p:nvSpPr>
        <p:spPr>
          <a:xfrm>
            <a:off x="332908" y="5653917"/>
            <a:ext cx="998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🔮</a:t>
            </a:r>
            <a:endParaRPr lang="en-US" sz="2400" dirty="0"/>
          </a:p>
        </p:txBody>
      </p:sp>
      <p:sp>
        <p:nvSpPr>
          <p:cNvPr id="23" name="Rounded Rectangle 65">
            <a:extLst>
              <a:ext uri="{FF2B5EF4-FFF2-40B4-BE49-F238E27FC236}">
                <a16:creationId xmlns:a16="http://schemas.microsoft.com/office/drawing/2014/main" id="{78E0A645-3B37-C739-CE29-E6C45FFDE08B}"/>
              </a:ext>
            </a:extLst>
          </p:cNvPr>
          <p:cNvSpPr/>
          <p:nvPr/>
        </p:nvSpPr>
        <p:spPr>
          <a:xfrm rot="2700000">
            <a:off x="-3022934" y="962916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id="{66870FA0-5378-9EFF-FACD-703577683905}"/>
              </a:ext>
            </a:extLst>
          </p:cNvPr>
          <p:cNvSpPr/>
          <p:nvPr/>
        </p:nvSpPr>
        <p:spPr>
          <a:xfrm rot="2700000">
            <a:off x="-2876682" y="1109168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B05565E-6539-9A85-97E9-9FDB1AC3E935}"/>
              </a:ext>
            </a:extLst>
          </p:cNvPr>
          <p:cNvGrpSpPr/>
          <p:nvPr/>
        </p:nvGrpSpPr>
        <p:grpSpPr>
          <a:xfrm>
            <a:off x="-2363854" y="1588585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27" name="Freeform 2606">
              <a:extLst>
                <a:ext uri="{FF2B5EF4-FFF2-40B4-BE49-F238E27FC236}">
                  <a16:creationId xmlns:a16="http://schemas.microsoft.com/office/drawing/2014/main" id="{4625B0BD-5BEF-D82F-EC29-64DD43D28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07">
              <a:extLst>
                <a:ext uri="{FF2B5EF4-FFF2-40B4-BE49-F238E27FC236}">
                  <a16:creationId xmlns:a16="http://schemas.microsoft.com/office/drawing/2014/main" id="{D9350D83-63DF-08EC-9471-05A92227B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08">
              <a:extLst>
                <a:ext uri="{FF2B5EF4-FFF2-40B4-BE49-F238E27FC236}">
                  <a16:creationId xmlns:a16="http://schemas.microsoft.com/office/drawing/2014/main" id="{964186FC-63D1-5C5F-E45F-B9C832C92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09">
              <a:extLst>
                <a:ext uri="{FF2B5EF4-FFF2-40B4-BE49-F238E27FC236}">
                  <a16:creationId xmlns:a16="http://schemas.microsoft.com/office/drawing/2014/main" id="{B4A94A08-4C02-A456-F52F-ADE6E0822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10">
              <a:extLst>
                <a:ext uri="{FF2B5EF4-FFF2-40B4-BE49-F238E27FC236}">
                  <a16:creationId xmlns:a16="http://schemas.microsoft.com/office/drawing/2014/main" id="{9759378D-7976-3E8B-4869-8260CFCDA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611">
              <a:extLst>
                <a:ext uri="{FF2B5EF4-FFF2-40B4-BE49-F238E27FC236}">
                  <a16:creationId xmlns:a16="http://schemas.microsoft.com/office/drawing/2014/main" id="{BA863A0B-5B5F-6893-B878-6923D3A63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612">
              <a:extLst>
                <a:ext uri="{FF2B5EF4-FFF2-40B4-BE49-F238E27FC236}">
                  <a16:creationId xmlns:a16="http://schemas.microsoft.com/office/drawing/2014/main" id="{E2E1304B-5D75-F6BC-C043-FC520653D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2613">
              <a:extLst>
                <a:ext uri="{FF2B5EF4-FFF2-40B4-BE49-F238E27FC236}">
                  <a16:creationId xmlns:a16="http://schemas.microsoft.com/office/drawing/2014/main" id="{E36F7050-D47F-687A-EDE7-78BDEA50E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614">
              <a:extLst>
                <a:ext uri="{FF2B5EF4-FFF2-40B4-BE49-F238E27FC236}">
                  <a16:creationId xmlns:a16="http://schemas.microsoft.com/office/drawing/2014/main" id="{65734900-3605-684B-E8A2-CF2697392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615">
              <a:extLst>
                <a:ext uri="{FF2B5EF4-FFF2-40B4-BE49-F238E27FC236}">
                  <a16:creationId xmlns:a16="http://schemas.microsoft.com/office/drawing/2014/main" id="{294A1AF3-677D-AD48-F402-9B85F6BA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2616">
              <a:extLst>
                <a:ext uri="{FF2B5EF4-FFF2-40B4-BE49-F238E27FC236}">
                  <a16:creationId xmlns:a16="http://schemas.microsoft.com/office/drawing/2014/main" id="{90BB3C80-881D-27EA-38D2-BEEFF3F92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2617">
              <a:extLst>
                <a:ext uri="{FF2B5EF4-FFF2-40B4-BE49-F238E27FC236}">
                  <a16:creationId xmlns:a16="http://schemas.microsoft.com/office/drawing/2014/main" id="{D4512F83-F0C8-02D6-B246-44AA44998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Picture 2" descr="A graph of a graph&#10;&#10;AI-generated content may be incorrect.">
            <a:extLst>
              <a:ext uri="{FF2B5EF4-FFF2-40B4-BE49-F238E27FC236}">
                <a16:creationId xmlns:a16="http://schemas.microsoft.com/office/drawing/2014/main" id="{C739418A-FC66-A223-C07F-48B6DBC19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124" y="2068643"/>
            <a:ext cx="4330392" cy="2571918"/>
          </a:xfrm>
          <a:prstGeom prst="rect">
            <a:avLst/>
          </a:prstGeom>
        </p:spPr>
      </p:pic>
      <p:pic>
        <p:nvPicPr>
          <p:cNvPr id="8" name="Picture 7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C3C7619-6266-7F76-A1E0-E638486B9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5485" y="2068643"/>
            <a:ext cx="4334829" cy="25719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B965A-9C2E-97FD-B0CE-DF00D7236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4486" y="7639572"/>
            <a:ext cx="2486214" cy="142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35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06ED0-5785-4B2C-EA38-310AFDD47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val 80">
            <a:extLst>
              <a:ext uri="{FF2B5EF4-FFF2-40B4-BE49-F238E27FC236}">
                <a16:creationId xmlns:a16="http://schemas.microsoft.com/office/drawing/2014/main" id="{F9B4A156-C72F-FEED-C6CC-97332637D540}"/>
              </a:ext>
            </a:extLst>
          </p:cNvPr>
          <p:cNvSpPr/>
          <p:nvPr/>
        </p:nvSpPr>
        <p:spPr>
          <a:xfrm>
            <a:off x="13796131" y="-201294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26FE656-E725-A24A-CC9C-030F8F18864B}"/>
              </a:ext>
            </a:extLst>
          </p:cNvPr>
          <p:cNvSpPr/>
          <p:nvPr/>
        </p:nvSpPr>
        <p:spPr>
          <a:xfrm>
            <a:off x="13892143" y="-105282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A5D4B5EF-F896-6828-6346-88BFA821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738" y="43313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06FF27-EA02-FF56-8CE7-69456B59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145787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F088C-B3CE-A615-D7E8-7AEDD8DC3822}"/>
              </a:ext>
            </a:extLst>
          </p:cNvPr>
          <p:cNvSpPr txBox="1"/>
          <p:nvPr/>
        </p:nvSpPr>
        <p:spPr>
          <a:xfrm>
            <a:off x="1671712" y="864858"/>
            <a:ext cx="1550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6"/>
                </a:solidFill>
              </a:rPr>
              <a:t>Results: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4" name="Rounded Rectangle 65">
            <a:extLst>
              <a:ext uri="{FF2B5EF4-FFF2-40B4-BE49-F238E27FC236}">
                <a16:creationId xmlns:a16="http://schemas.microsoft.com/office/drawing/2014/main" id="{4DCB4977-69CF-63B8-6181-4BCA7093BA8C}"/>
              </a:ext>
            </a:extLst>
          </p:cNvPr>
          <p:cNvSpPr/>
          <p:nvPr/>
        </p:nvSpPr>
        <p:spPr>
          <a:xfrm rot="2700000">
            <a:off x="554321" y="236024"/>
            <a:ext cx="1028725" cy="871889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897A2D75-C90E-42F7-7946-8087D81D75F6}"/>
              </a:ext>
            </a:extLst>
          </p:cNvPr>
          <p:cNvSpPr/>
          <p:nvPr/>
        </p:nvSpPr>
        <p:spPr>
          <a:xfrm rot="2700000">
            <a:off x="718976" y="365827"/>
            <a:ext cx="670064" cy="601278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520A8F7-9154-DB7B-645E-45B61F054487}"/>
              </a:ext>
            </a:extLst>
          </p:cNvPr>
          <p:cNvGrpSpPr/>
          <p:nvPr/>
        </p:nvGrpSpPr>
        <p:grpSpPr>
          <a:xfrm>
            <a:off x="830011" y="453572"/>
            <a:ext cx="433953" cy="366111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" name="Freeform 2606">
              <a:extLst>
                <a:ext uri="{FF2B5EF4-FFF2-40B4-BE49-F238E27FC236}">
                  <a16:creationId xmlns:a16="http://schemas.microsoft.com/office/drawing/2014/main" id="{20BEB2B8-240C-0AD6-F55F-7330B6FE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2607">
              <a:extLst>
                <a:ext uri="{FF2B5EF4-FFF2-40B4-BE49-F238E27FC236}">
                  <a16:creationId xmlns:a16="http://schemas.microsoft.com/office/drawing/2014/main" id="{A7F41223-0E28-8787-1B48-A954AB2AA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2608">
              <a:extLst>
                <a:ext uri="{FF2B5EF4-FFF2-40B4-BE49-F238E27FC236}">
                  <a16:creationId xmlns:a16="http://schemas.microsoft.com/office/drawing/2014/main" id="{F95A35BC-8C65-7041-C290-D5AD50D7A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609">
              <a:extLst>
                <a:ext uri="{FF2B5EF4-FFF2-40B4-BE49-F238E27FC236}">
                  <a16:creationId xmlns:a16="http://schemas.microsoft.com/office/drawing/2014/main" id="{1E7F0CEF-FFDA-69F5-A0B4-FDFFD8E57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610">
              <a:extLst>
                <a:ext uri="{FF2B5EF4-FFF2-40B4-BE49-F238E27FC236}">
                  <a16:creationId xmlns:a16="http://schemas.microsoft.com/office/drawing/2014/main" id="{58420343-C918-9FF8-BAE4-B910A9F86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611">
              <a:extLst>
                <a:ext uri="{FF2B5EF4-FFF2-40B4-BE49-F238E27FC236}">
                  <a16:creationId xmlns:a16="http://schemas.microsoft.com/office/drawing/2014/main" id="{6F6399E9-CAA9-1C27-3629-2EC0A6F49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612">
              <a:extLst>
                <a:ext uri="{FF2B5EF4-FFF2-40B4-BE49-F238E27FC236}">
                  <a16:creationId xmlns:a16="http://schemas.microsoft.com/office/drawing/2014/main" id="{CE0720B6-B661-A90B-98AC-7B05073A8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613">
              <a:extLst>
                <a:ext uri="{FF2B5EF4-FFF2-40B4-BE49-F238E27FC236}">
                  <a16:creationId xmlns:a16="http://schemas.microsoft.com/office/drawing/2014/main" id="{8213F106-8284-AB04-3EE4-D5CAE5A8A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14">
              <a:extLst>
                <a:ext uri="{FF2B5EF4-FFF2-40B4-BE49-F238E27FC236}">
                  <a16:creationId xmlns:a16="http://schemas.microsoft.com/office/drawing/2014/main" id="{0237EA04-72F5-7EB1-A4F4-8F0F9F358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615">
              <a:extLst>
                <a:ext uri="{FF2B5EF4-FFF2-40B4-BE49-F238E27FC236}">
                  <a16:creationId xmlns:a16="http://schemas.microsoft.com/office/drawing/2014/main" id="{7AD58D2A-290A-795E-5911-BB29C1197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2616">
              <a:extLst>
                <a:ext uri="{FF2B5EF4-FFF2-40B4-BE49-F238E27FC236}">
                  <a16:creationId xmlns:a16="http://schemas.microsoft.com/office/drawing/2014/main" id="{E325FCCF-5300-6255-C312-ACBC8F398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617">
              <a:extLst>
                <a:ext uri="{FF2B5EF4-FFF2-40B4-BE49-F238E27FC236}">
                  <a16:creationId xmlns:a16="http://schemas.microsoft.com/office/drawing/2014/main" id="{D3E10567-7989-6F4B-FAB5-D107DEBF8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0E4B90-B065-5318-0CBB-66EBB9D6B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106" y="1553151"/>
            <a:ext cx="7772400" cy="4463630"/>
          </a:xfrm>
          <a:prstGeom prst="rect">
            <a:avLst/>
          </a:prstGeom>
        </p:spPr>
      </p:pic>
      <p:pic>
        <p:nvPicPr>
          <p:cNvPr id="12" name="Picture 11" descr="A graph of a graph&#10;&#10;AI-generated content may be incorrect.">
            <a:extLst>
              <a:ext uri="{FF2B5EF4-FFF2-40B4-BE49-F238E27FC236}">
                <a16:creationId xmlns:a16="http://schemas.microsoft.com/office/drawing/2014/main" id="{5EDEA17A-E478-9A83-312C-DCEE60A68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18636" y="2878493"/>
            <a:ext cx="1388415" cy="824611"/>
          </a:xfrm>
          <a:prstGeom prst="rect">
            <a:avLst/>
          </a:prstGeom>
        </p:spPr>
      </p:pic>
      <p:pic>
        <p:nvPicPr>
          <p:cNvPr id="16" name="Picture 15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9722EA0F-798D-05D9-6738-8ECE394DF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39418" y="2984357"/>
            <a:ext cx="1498842" cy="88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0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E9FBD-A14E-BFBB-8F8E-87C5B0CB8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3FF49-9989-361D-8147-252A49493BEF}"/>
              </a:ext>
            </a:extLst>
          </p:cNvPr>
          <p:cNvSpPr txBox="1"/>
          <p:nvPr/>
        </p:nvSpPr>
        <p:spPr>
          <a:xfrm>
            <a:off x="2176057" y="805686"/>
            <a:ext cx="871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Future Works: PCC Vivace with Multipath Extensions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4E63E-1AEF-90CF-A05A-0739E8A1C43B}"/>
              </a:ext>
            </a:extLst>
          </p:cNvPr>
          <p:cNvSpPr txBox="1"/>
          <p:nvPr/>
        </p:nvSpPr>
        <p:spPr>
          <a:xfrm>
            <a:off x="2176057" y="1720111"/>
            <a:ext cx="11029232" cy="3438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sz="21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2100" dirty="0"/>
              <a:t>Application-Aware </a:t>
            </a:r>
            <a:r>
              <a:rPr lang="en-IN" sz="2100" dirty="0" err="1"/>
              <a:t>QoE</a:t>
            </a:r>
            <a:r>
              <a:rPr lang="en-IN" sz="2100" dirty="0"/>
              <a:t> Optimization (Extension of Extension 1)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2100" dirty="0"/>
              <a:t>Parameter optimization for Extensions 1-2 (addressing throughput decreases)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2100" dirty="0"/>
              <a:t>Security and Privacy for Multipath Transmission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2100" dirty="0"/>
              <a:t>Integration testing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r>
              <a:rPr lang="en-IN" sz="2100" dirty="0"/>
              <a:t>Cross-platform validation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q"/>
            </a:pPr>
            <a:endParaRPr lang="en-US" sz="2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F7D1FC-57F6-D19C-0E22-DDAC0F2B2F2A}"/>
              </a:ext>
            </a:extLst>
          </p:cNvPr>
          <p:cNvSpPr/>
          <p:nvPr/>
        </p:nvSpPr>
        <p:spPr>
          <a:xfrm>
            <a:off x="5410975" y="7510638"/>
            <a:ext cx="1370050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1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sp>
        <p:nvSpPr>
          <p:cNvPr id="20" name="Rounded Rectangle 65">
            <a:extLst>
              <a:ext uri="{FF2B5EF4-FFF2-40B4-BE49-F238E27FC236}">
                <a16:creationId xmlns:a16="http://schemas.microsoft.com/office/drawing/2014/main" id="{DEE21F01-E74A-7791-3C09-5E5DE1F1CFF2}"/>
              </a:ext>
            </a:extLst>
          </p:cNvPr>
          <p:cNvSpPr/>
          <p:nvPr/>
        </p:nvSpPr>
        <p:spPr>
          <a:xfrm>
            <a:off x="1087088" y="645438"/>
            <a:ext cx="1028725" cy="871889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1" name="Rounded Rectangle 13">
            <a:extLst>
              <a:ext uri="{FF2B5EF4-FFF2-40B4-BE49-F238E27FC236}">
                <a16:creationId xmlns:a16="http://schemas.microsoft.com/office/drawing/2014/main" id="{A2A51C20-E416-0622-D08A-1435EC110D21}"/>
              </a:ext>
            </a:extLst>
          </p:cNvPr>
          <p:cNvSpPr/>
          <p:nvPr/>
        </p:nvSpPr>
        <p:spPr>
          <a:xfrm>
            <a:off x="1251743" y="775241"/>
            <a:ext cx="670064" cy="601278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8C7D5C-6457-8533-1EB4-7ADFE5C3ACFD}"/>
              </a:ext>
            </a:extLst>
          </p:cNvPr>
          <p:cNvGrpSpPr/>
          <p:nvPr/>
        </p:nvGrpSpPr>
        <p:grpSpPr>
          <a:xfrm rot="18900000">
            <a:off x="1362778" y="862986"/>
            <a:ext cx="433953" cy="366111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23" name="Freeform 2606">
              <a:extLst>
                <a:ext uri="{FF2B5EF4-FFF2-40B4-BE49-F238E27FC236}">
                  <a16:creationId xmlns:a16="http://schemas.microsoft.com/office/drawing/2014/main" id="{7ADD49C5-68C8-0A8F-B882-11425D23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607">
              <a:extLst>
                <a:ext uri="{FF2B5EF4-FFF2-40B4-BE49-F238E27FC236}">
                  <a16:creationId xmlns:a16="http://schemas.microsoft.com/office/drawing/2014/main" id="{F14C6F73-FB10-23E2-5D88-AA5A359E2B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608">
              <a:extLst>
                <a:ext uri="{FF2B5EF4-FFF2-40B4-BE49-F238E27FC236}">
                  <a16:creationId xmlns:a16="http://schemas.microsoft.com/office/drawing/2014/main" id="{5E82CC51-521C-5EB6-0870-1EA32C258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609">
              <a:extLst>
                <a:ext uri="{FF2B5EF4-FFF2-40B4-BE49-F238E27FC236}">
                  <a16:creationId xmlns:a16="http://schemas.microsoft.com/office/drawing/2014/main" id="{8E0F7A95-4972-5734-ADB3-2B4690134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610">
              <a:extLst>
                <a:ext uri="{FF2B5EF4-FFF2-40B4-BE49-F238E27FC236}">
                  <a16:creationId xmlns:a16="http://schemas.microsoft.com/office/drawing/2014/main" id="{00034FFC-6742-FA28-DCA8-95D6EA1CE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11">
              <a:extLst>
                <a:ext uri="{FF2B5EF4-FFF2-40B4-BE49-F238E27FC236}">
                  <a16:creationId xmlns:a16="http://schemas.microsoft.com/office/drawing/2014/main" id="{BBA47724-0158-47C4-DF7D-DEE15165B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12">
              <a:extLst>
                <a:ext uri="{FF2B5EF4-FFF2-40B4-BE49-F238E27FC236}">
                  <a16:creationId xmlns:a16="http://schemas.microsoft.com/office/drawing/2014/main" id="{F47F9923-2B0C-F614-89FA-BC7E1627F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13">
              <a:extLst>
                <a:ext uri="{FF2B5EF4-FFF2-40B4-BE49-F238E27FC236}">
                  <a16:creationId xmlns:a16="http://schemas.microsoft.com/office/drawing/2014/main" id="{5AA98FB4-085D-3A75-5CFF-5618937F1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614">
              <a:extLst>
                <a:ext uri="{FF2B5EF4-FFF2-40B4-BE49-F238E27FC236}">
                  <a16:creationId xmlns:a16="http://schemas.microsoft.com/office/drawing/2014/main" id="{0DE71C76-75DC-402E-93D4-CBE590D6C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615">
              <a:extLst>
                <a:ext uri="{FF2B5EF4-FFF2-40B4-BE49-F238E27FC236}">
                  <a16:creationId xmlns:a16="http://schemas.microsoft.com/office/drawing/2014/main" id="{FB3B3752-F5A1-C935-77E7-41204B340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616">
              <a:extLst>
                <a:ext uri="{FF2B5EF4-FFF2-40B4-BE49-F238E27FC236}">
                  <a16:creationId xmlns:a16="http://schemas.microsoft.com/office/drawing/2014/main" id="{BF4B5052-EA60-7DB2-DD81-8FFAE92CE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2617">
              <a:extLst>
                <a:ext uri="{FF2B5EF4-FFF2-40B4-BE49-F238E27FC236}">
                  <a16:creationId xmlns:a16="http://schemas.microsoft.com/office/drawing/2014/main" id="{4E7A9776-0D86-DF8D-8526-EF5000876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1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E7CE6-4EA5-7FE9-44B1-54DF6593C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F3F4D5-1ED5-9043-AD18-40157F6D1374}"/>
              </a:ext>
            </a:extLst>
          </p:cNvPr>
          <p:cNvSpPr/>
          <p:nvPr/>
        </p:nvSpPr>
        <p:spPr>
          <a:xfrm>
            <a:off x="2814492" y="2644170"/>
            <a:ext cx="656301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9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15456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81B87-F75A-F46B-7A27-4B7044CEE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44DCC276-8C7E-96CC-7202-BF9271FF5A5C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43D5169-629D-3830-9B13-008DD7D26026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CF6F3A65-E843-4F13-2608-67B4C314B8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68C515F-08BA-14C7-A97B-1C29F95A4DB8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94D83E2A-781E-57BB-A779-86208D617019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42449D55-4120-D6EF-37E6-CE75273F185B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0BC6CD35-A8DA-148C-EF6C-DC937FBBB543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3F2CCD0-0FA1-F6DA-48CD-09BC603BD844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9BE8695-7E26-C0B3-40B5-D2C4C69B10B4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A6C70616-285F-D581-A786-3CCA5FD6AEC2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6FAE3DDC-72A6-1914-5B45-512127AC88E0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48BDC6A-CA5C-6FF8-062C-5C3F9456BF56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8BA29E7-31BC-23CE-2BF2-18E13B7D24A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289FA33-A237-6284-C3C0-031E98B80188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B6A8B413-B088-D5BE-CBB5-C834DA9CA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09A11F9A-6752-D110-0E5F-2806BE73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0267A232-0746-E253-E143-537364843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EA5D3DB3-394C-7A7C-2451-AA02450CC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FA0F9B1B-0D41-BA48-D76E-ADB619218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8C95C50F-94D8-2042-0076-525171E642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F07ADDFC-DD95-560F-DC66-05009D24E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D8EEC1EC-F8A7-D74F-7D3D-3F59D7EA8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1225FFBB-3E04-ED14-C3BB-EFFB320D9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01A78183-D87F-600C-4E6C-C5C6BFEA6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5A828867-3981-3996-611F-C8E6D3E49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CF9A9DE6-F6A7-5044-D50C-ACFEBD66F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E82F081-1199-CE43-37DD-8677571B38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5DF4C4-3855-3204-318D-B844A6186E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64F53FA-7A6D-56FD-5FCC-9B4D2ED958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7405BB32-6B81-6D35-31AF-7EC8D64C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0198F303-5CB2-C60E-E3DF-866E4618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081C1D45-AACD-90ED-E484-D869ECF3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A073E041-2998-8879-CAE5-A33C7B0CA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A7603947-34B0-C692-829A-04C97150E24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6688" t="22155" r="25509" b="5712"/>
          <a:stretch>
            <a:fillRect/>
          </a:stretch>
        </p:blipFill>
        <p:spPr>
          <a:xfrm>
            <a:off x="584640" y="-1663920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6386BC91-4C66-0C72-663A-63363376DA3F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3943" t="19659" r="1035" b="14478"/>
          <a:stretch>
            <a:fillRect/>
          </a:stretch>
        </p:blipFill>
        <p:spPr>
          <a:xfrm>
            <a:off x="4863020" y="-1841302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42042C85-E36F-78CE-D7AF-E6C70249152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84" t="28016" r="5530"/>
          <a:stretch>
            <a:fillRect/>
          </a:stretch>
        </p:blipFill>
        <p:spPr>
          <a:xfrm>
            <a:off x="10048486" y="-1743070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5107C7E-9AEB-62F1-DDE3-D2093F0C071E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706D01-8F6B-C769-C60F-6C2B031082CE}"/>
              </a:ext>
            </a:extLst>
          </p:cNvPr>
          <p:cNvSpPr txBox="1"/>
          <p:nvPr/>
        </p:nvSpPr>
        <p:spPr>
          <a:xfrm>
            <a:off x="204963" y="-875824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75AF9-563D-E37E-BC5B-7A9185380BFD}"/>
              </a:ext>
            </a:extLst>
          </p:cNvPr>
          <p:cNvSpPr txBox="1"/>
          <p:nvPr/>
        </p:nvSpPr>
        <p:spPr>
          <a:xfrm>
            <a:off x="4622491" y="-1045052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33C54-CE55-6639-919C-6DB66656DBB2}"/>
              </a:ext>
            </a:extLst>
          </p:cNvPr>
          <p:cNvSpPr txBox="1"/>
          <p:nvPr/>
        </p:nvSpPr>
        <p:spPr>
          <a:xfrm>
            <a:off x="10032572" y="-748399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VOIP (Video Call)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94ECD-3C8E-F3FA-5811-12160E6419C1}"/>
              </a:ext>
            </a:extLst>
          </p:cNvPr>
          <p:cNvSpPr txBox="1"/>
          <p:nvPr/>
        </p:nvSpPr>
        <p:spPr>
          <a:xfrm>
            <a:off x="12617173" y="1660184"/>
            <a:ext cx="39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classifier + specialized utility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57E372-8131-12AC-778F-8705A45DBD43}"/>
                  </a:ext>
                </a:extLst>
              </p:cNvPr>
              <p:cNvSpPr txBox="1"/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⚙️ 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C57E372-8131-12AC-778F-8705A45DB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88" t="-78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961A3-939B-4BA4-EF23-7B4435B82DB2}"/>
                  </a:ext>
                </a:extLst>
              </p:cNvPr>
              <p:cNvSpPr txBox="1"/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0961A3-939B-4BA4-EF23-7B4435B82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307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E907FD-8B00-2FF3-2FF2-CAD98929BF89}"/>
                  </a:ext>
                </a:extLst>
              </p:cNvPr>
              <p:cNvSpPr txBox="1"/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E907FD-8B00-2FF3-2FF2-CAD98929B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647" t="-606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2D981-AEEA-BD93-7A5F-4C018C03522B}"/>
                  </a:ext>
                </a:extLst>
              </p:cNvPr>
              <p:cNvSpPr txBox="1"/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⚙️ Baseline Utility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Throughput</a:t>
                </a:r>
                <a:r>
                  <a:rPr lang="en-IN" dirty="0"/>
                  <a:t> (bits/sec)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Delay</a:t>
                </a:r>
                <a:r>
                  <a:rPr lang="en-IN" dirty="0"/>
                  <a:t> (or latency)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Loss rate</a:t>
                </a:r>
                <a:r>
                  <a:rPr lang="en-IN" dirty="0"/>
                  <a:t> (fraction of packets lost)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IN" dirty="0"/>
                  <a:t>a </a:t>
                </a:r>
                <a:r>
                  <a:rPr lang="en-IN" i="1" dirty="0"/>
                  <a:t>delay sensitivity function</a:t>
                </a:r>
                <a:r>
                  <a:rPr lang="en-IN" dirty="0"/>
                  <a:t> — reduces the score if delay is high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: weight controlling how strongly to penalize loss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A2D981-AEEA-BD93-7A5F-4C018C03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blipFill>
                <a:blip r:embed="rId20"/>
                <a:stretch>
                  <a:fillRect l="-2500" t="-589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BB66F397-4C1F-668B-9BAE-F17371733796}"/>
              </a:ext>
            </a:extLst>
          </p:cNvPr>
          <p:cNvSpPr txBox="1"/>
          <p:nvPr/>
        </p:nvSpPr>
        <p:spPr>
          <a:xfrm>
            <a:off x="12192000" y="1181844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🧠 Solution</a:t>
            </a:r>
            <a:endParaRPr lang="en-US" sz="2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3EA89-B6C1-9968-5446-DF1085A25C54}"/>
              </a:ext>
            </a:extLst>
          </p:cNvPr>
          <p:cNvSpPr txBox="1"/>
          <p:nvPr/>
        </p:nvSpPr>
        <p:spPr>
          <a:xfrm>
            <a:off x="2477060" y="1481295"/>
            <a:ext cx="692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STEP 1: AUTOMATIC TRAFFIC CLASSIFICATION - </a:t>
            </a:r>
            <a:r>
              <a:rPr lang="en-IN" b="1" i="1" dirty="0"/>
              <a:t>Traffic Classifier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CA6C66-6AF3-1F40-57BC-51CFCE68A93B}"/>
              </a:ext>
            </a:extLst>
          </p:cNvPr>
          <p:cNvSpPr/>
          <p:nvPr/>
        </p:nvSpPr>
        <p:spPr>
          <a:xfrm>
            <a:off x="1061776" y="2081466"/>
            <a:ext cx="3840480" cy="32004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25C39-DA0D-99A5-5F46-866996812F2A}"/>
              </a:ext>
            </a:extLst>
          </p:cNvPr>
          <p:cNvSpPr txBox="1"/>
          <p:nvPr/>
        </p:nvSpPr>
        <p:spPr>
          <a:xfrm>
            <a:off x="1061776" y="2081466"/>
            <a:ext cx="17812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108F0C-7A3D-ABA8-AF82-C1F61DF12D12}"/>
              </a:ext>
            </a:extLst>
          </p:cNvPr>
          <p:cNvSpPr txBox="1"/>
          <p:nvPr/>
        </p:nvSpPr>
        <p:spPr>
          <a:xfrm>
            <a:off x="1061776" y="2499975"/>
            <a:ext cx="3840480" cy="279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Packet Size Distribution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(avg, std, median, max, min)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Inter-Arrival Times (IAT)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(mean, variance, coefficient of variation)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Entropy of Packet Sizes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(measures size variability)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Burst Detection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(identifies bursty patterns)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• Periodicity Score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/>
              <a:t>  (consistency in timing)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07247D-E6ED-30A1-68D2-CA289F2B61E7}"/>
              </a:ext>
            </a:extLst>
          </p:cNvPr>
          <p:cNvSpPr txBox="1"/>
          <p:nvPr/>
        </p:nvSpPr>
        <p:spPr>
          <a:xfrm>
            <a:off x="-1989771" y="5086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/>
              <a:t>⚙️</a:t>
            </a:r>
            <a:endParaRPr lang="en-US" sz="8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86057F-8BAA-3B8E-0627-9277ED57CBBF}"/>
              </a:ext>
            </a:extLst>
          </p:cNvPr>
          <p:cNvSpPr txBox="1"/>
          <p:nvPr/>
        </p:nvSpPr>
        <p:spPr>
          <a:xfrm>
            <a:off x="6717470" y="-1117260"/>
            <a:ext cx="1276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" dirty="0"/>
              <a:t>STEP 2: SPECIALIZED UTILITY FUNCTIONS — </a:t>
            </a:r>
            <a:r>
              <a:rPr lang="en-IN" sz="300" i="1" dirty="0"/>
              <a:t>Utility Function Bank</a:t>
            </a:r>
            <a:endParaRPr lang="en-US" sz="300" dirty="0"/>
          </a:p>
          <a:p>
            <a:endParaRPr lang="en-US" sz="300" dirty="0"/>
          </a:p>
        </p:txBody>
      </p:sp>
    </p:spTree>
    <p:extLst>
      <p:ext uri="{BB962C8B-B14F-4D97-AF65-F5344CB8AC3E}">
        <p14:creationId xmlns:p14="http://schemas.microsoft.com/office/powerpoint/2010/main" val="155533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BB4759-EF60-8903-DE97-EF555BC8E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7913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D262B-5448-917B-F3E5-254687B832B4}"/>
                  </a:ext>
                </a:extLst>
              </p:cNvPr>
              <p:cNvSpPr txBox="1"/>
              <p:nvPr/>
            </p:nvSpPr>
            <p:spPr>
              <a:xfrm>
                <a:off x="0" y="1849750"/>
                <a:ext cx="4698609" cy="2879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🧭 Confidence Score — Formula</a:t>
                </a:r>
              </a:p>
              <a:p>
                <a:pPr>
                  <a:buNone/>
                </a:pPr>
                <a:r>
                  <a:rPr lang="en-IN" dirty="0"/>
                  <a:t>The </a:t>
                </a:r>
                <a:r>
                  <a:rPr lang="en-IN" b="1" dirty="0"/>
                  <a:t>confidence score</a:t>
                </a:r>
                <a:r>
                  <a:rPr lang="en-IN" dirty="0"/>
                  <a:t> is computed as: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b="0"/>
                        <m:t>confidence</m:t>
                      </m:r>
                      <m:r>
                        <m:rPr>
                          <m:nor/>
                        </m:rPr>
                        <a:rPr lang="en-IN" b="0"/>
                        <m:t>(</m:t>
                      </m:r>
                      <m:r>
                        <m:rPr>
                          <m:nor/>
                        </m:rPr>
                        <a:rPr lang="en-IN" b="0"/>
                        <m:t>type</m:t>
                      </m:r>
                      <m:r>
                        <m:rPr>
                          <m:nor/>
                        </m:rPr>
                        <a:rPr lang="en-IN" b="0"/>
                        <m:t>)</m:t>
                      </m:r>
                      <m:r>
                        <a:rPr lang="en-IN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ctrlPr>
                                <a:rPr lang="ar-AE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b="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ar-AE" b="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IN" b="0" i="1">
                                      <a:latin typeface="Cambria Math" panose="02040503050406030204" pitchFamily="18" charset="0"/>
                                    </a:rPr>
                                    <m:t>feature</m:t>
                                  </m:r>
                                  <m:r>
                                    <m:rPr>
                                      <m:lit/>
                                      <m:nor/>
                                    </m:rPr>
                                    <a:rPr lang="en-IN" b="0" i="1"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b="0" i="1">
                                      <a:latin typeface="Cambria Math" panose="02040503050406030204" pitchFamily="18" charset="0"/>
                                    </a:rPr>
                                    <m:t>score</m:t>
                                  </m:r>
                                </m:e>
                                <m:sub>
                                  <m:r>
                                    <a:rPr lang="ar-AE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ar-AE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ar-AE" b="0" dirty="0"/>
              </a:p>
              <a:p>
                <a:pPr>
                  <a:buNone/>
                </a:pPr>
                <a:r>
                  <a:rPr lang="en-IN" dirty="0"/>
                  <a:t>where: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each </a:t>
                </a:r>
                <a:r>
                  <a:rPr lang="en-IN" dirty="0" err="1">
                    <a:latin typeface="Courier New" panose="02070309020205020404" pitchFamily="49" charset="0"/>
                  </a:rPr>
                  <a:t>feature_score</a:t>
                </a:r>
                <a:r>
                  <a:rPr lang="en-IN" dirty="0"/>
                  <a:t> ∈ [0, 1]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Courier New" panose="02070309020205020404" pitchFamily="49" charset="0"/>
                  </a:rPr>
                  <a:t>k</a:t>
                </a:r>
                <a:r>
                  <a:rPr lang="en-IN" dirty="0"/>
                  <a:t> = number of contributing features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different traffic types have </a:t>
                </a:r>
                <a:r>
                  <a:rPr lang="en-IN" b="1" dirty="0"/>
                  <a:t>different features and weights</a:t>
                </a:r>
                <a:endParaRPr lang="en-IN" dirty="0"/>
              </a:p>
              <a:p>
                <a:pPr>
                  <a:buNone/>
                </a:pPr>
                <a:r>
                  <a:rPr lang="en-IN" dirty="0"/>
                  <a:t>Then: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98D262B-5448-917B-F3E5-254687B83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49750"/>
                <a:ext cx="4698609" cy="2879827"/>
              </a:xfrm>
              <a:prstGeom prst="rect">
                <a:avLst/>
              </a:prstGeom>
              <a:blipFill>
                <a:blip r:embed="rId2"/>
                <a:stretch>
                  <a:fillRect l="-1078" t="-1316" r="-1348" b="-2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573933-B323-6C50-1729-2BBE660DD12C}"/>
                  </a:ext>
                </a:extLst>
              </p:cNvPr>
              <p:cNvSpPr txBox="1"/>
              <p:nvPr/>
            </p:nvSpPr>
            <p:spPr>
              <a:xfrm>
                <a:off x="5145257" y="442677"/>
                <a:ext cx="6126480" cy="1052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600" b="1" dirty="0"/>
                  <a:t>🧱 A. Bulk Traffic Scoring</a:t>
                </a:r>
              </a:p>
              <a:p>
                <a:pPr>
                  <a:buNone/>
                </a:pPr>
                <a:r>
                  <a:rPr lang="en-IN" sz="1600" dirty="0"/>
                  <a:t>Bulk = “Big packets, steady timing, low loss.”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600" b="0"/>
                        <m:t>BULK</m:t>
                      </m:r>
                      <m:r>
                        <m:rPr>
                          <m:lit/>
                          <m:nor/>
                        </m:rPr>
                        <a:rPr lang="en-IN" sz="1600" b="0" i="1"/>
                        <m:t>_</m:t>
                      </m:r>
                      <m:r>
                        <m:rPr>
                          <m:nor/>
                        </m:rPr>
                        <a:rPr lang="en-IN" sz="1600" b="0" i="1"/>
                        <m:t>SCORE</m:t>
                      </m:r>
                      <m:r>
                        <a:rPr lang="en-IN" sz="16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packet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size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  <m:r>
                            <a:rPr lang="en-IN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variance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  <m:r>
                            <a:rPr lang="en-IN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jitter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</m:num>
                        <m:den>
                          <m:r>
                            <a:rPr lang="ar-AE" sz="1600" b="0" i="0">
                              <a:latin typeface="Cambria Math" panose="02040503050406030204" pitchFamily="18" charset="0"/>
                            </a:rPr>
                            <m:t>3.0</m:t>
                          </m:r>
                        </m:den>
                      </m:f>
                    </m:oMath>
                  </m:oMathPara>
                </a14:m>
                <a:endParaRPr lang="ar-AE" sz="16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573933-B323-6C50-1729-2BBE660DD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257" y="442677"/>
                <a:ext cx="6126480" cy="1052404"/>
              </a:xfrm>
              <a:prstGeom prst="rect">
                <a:avLst/>
              </a:prstGeom>
              <a:blipFill>
                <a:blip r:embed="rId3"/>
                <a:stretch>
                  <a:fillRect l="-621" t="-2410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1CB02C-205A-7B66-935C-40E1A74270ED}"/>
                  </a:ext>
                </a:extLst>
              </p:cNvPr>
              <p:cNvSpPr txBox="1"/>
              <p:nvPr/>
            </p:nvSpPr>
            <p:spPr>
              <a:xfrm>
                <a:off x="5145257" y="2412427"/>
                <a:ext cx="6126480" cy="1292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600" b="1" dirty="0"/>
                  <a:t>📺 B. Streaming Traffic Scoring</a:t>
                </a:r>
              </a:p>
              <a:p>
                <a:pPr>
                  <a:buNone/>
                </a:pPr>
                <a:r>
                  <a:rPr lang="en-IN" sz="1600" dirty="0"/>
                  <a:t>Streaming = “Medium packets, regular timing, some variation.”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600" b="0"/>
                        <m:t>STREAMING</m:t>
                      </m:r>
                      <m:r>
                        <m:rPr>
                          <m:lit/>
                          <m:nor/>
                        </m:rPr>
                        <a:rPr lang="en-IN" sz="1600" b="0" i="1"/>
                        <m:t>_</m:t>
                      </m:r>
                      <m:r>
                        <m:rPr>
                          <m:nor/>
                        </m:rPr>
                        <a:rPr lang="en-IN" sz="1600" b="0" i="1"/>
                        <m:t>SCORE</m:t>
                      </m:r>
                      <m:r>
                        <a:rPr lang="en-IN" sz="16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packet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size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  <m:r>
                            <a:rPr lang="en-IN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variance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  <m:r>
                            <a:rPr lang="en-IN" sz="1600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entropy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burst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periodic</m:t>
                          </m:r>
                          <m:r>
                            <m:rPr>
                              <m:lit/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</m:num>
                        <m:den>
                          <m:r>
                            <a:rPr lang="ar-AE" sz="1600" b="0" i="0">
                              <a:latin typeface="Cambria Math" panose="02040503050406030204" pitchFamily="18" charset="0"/>
                            </a:rPr>
                            <m:t>3.0</m:t>
                          </m:r>
                        </m:den>
                      </m:f>
                    </m:oMath>
                  </m:oMathPara>
                </a14:m>
                <a:endParaRPr lang="ar-AE" sz="16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F1CB02C-205A-7B66-935C-40E1A742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257" y="2412427"/>
                <a:ext cx="6126480" cy="1292983"/>
              </a:xfrm>
              <a:prstGeom prst="rect">
                <a:avLst/>
              </a:prstGeom>
              <a:blipFill>
                <a:blip r:embed="rId4"/>
                <a:stretch>
                  <a:fillRect l="-621" t="-1961" r="-3727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593456-7784-0EA8-7B54-4679A612B3C6}"/>
                  </a:ext>
                </a:extLst>
              </p:cNvPr>
              <p:cNvSpPr txBox="1"/>
              <p:nvPr/>
            </p:nvSpPr>
            <p:spPr>
              <a:xfrm>
                <a:off x="5117123" y="5148958"/>
                <a:ext cx="6154614" cy="1052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600" b="1" dirty="0"/>
                  <a:t>🎮 C. Realtime Traffic Scoring</a:t>
                </a:r>
              </a:p>
              <a:p>
                <a:pPr>
                  <a:buNone/>
                </a:pPr>
                <a:r>
                  <a:rPr lang="en-IN" sz="1600" dirty="0"/>
                  <a:t>Realtime = “Tiny, extremely regular packets (e.g., VoIP).”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N" sz="1600" b="0"/>
                        <m:t>REALTIME</m:t>
                      </m:r>
                      <m:r>
                        <m:rPr>
                          <m:lit/>
                          <m:nor/>
                        </m:rPr>
                        <a:rPr lang="en-IN" sz="1600" b="0" i="1"/>
                        <m:t>_</m:t>
                      </m:r>
                      <m:r>
                        <m:rPr>
                          <m:nor/>
                        </m:rPr>
                        <a:rPr lang="en-IN" sz="1600" b="0" i="1"/>
                        <m:t>SCORE</m:t>
                      </m:r>
                      <m:r>
                        <a:rPr lang="en-IN" sz="16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weighted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feature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sum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N" sz="1600" b="0" i="1">
                              <a:latin typeface="Cambria Math" panose="02040503050406030204" pitchFamily="18" charset="0"/>
                            </a:rPr>
                            <m:t>score</m:t>
                          </m:r>
                        </m:den>
                      </m:f>
                      <m:r>
                        <a:rPr lang="ar-AE" sz="16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ar-AE" sz="1600" b="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capped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at</m:t>
                      </m:r>
                      <m:r>
                        <m:rPr>
                          <m:nor/>
                        </m:rPr>
                        <a:rPr lang="en-IN" sz="1600" b="0" i="1">
                          <a:latin typeface="Cambria Math" panose="02040503050406030204" pitchFamily="18" charset="0"/>
                        </a:rPr>
                        <m:t> 1.0)</m:t>
                      </m:r>
                    </m:oMath>
                  </m:oMathPara>
                </a14:m>
                <a:endParaRPr lang="en-IN" sz="16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593456-7784-0EA8-7B54-4679A612B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123" y="5148958"/>
                <a:ext cx="6154614" cy="1052917"/>
              </a:xfrm>
              <a:prstGeom prst="rect">
                <a:avLst/>
              </a:prstGeom>
              <a:blipFill>
                <a:blip r:embed="rId5"/>
                <a:stretch>
                  <a:fillRect l="-412" t="-119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3708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9507734-BF9F-563F-8855-DA24825DE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37C7774F-7064-907C-A926-6C13CCF1C600}"/>
              </a:ext>
            </a:extLst>
          </p:cNvPr>
          <p:cNvSpPr/>
          <p:nvPr/>
        </p:nvSpPr>
        <p:spPr>
          <a:xfrm>
            <a:off x="-3222147" y="-11070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B618DB0-9466-0970-400D-C113FD937414}"/>
              </a:ext>
            </a:extLst>
          </p:cNvPr>
          <p:cNvSpPr/>
          <p:nvPr/>
        </p:nvSpPr>
        <p:spPr>
          <a:xfrm>
            <a:off x="9828533" y="551167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E66A6C3E-27B7-EACF-5596-94C22C3DE1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66A99517-6CC5-426D-3BD9-97B66A726E93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BB7B6185-BA18-1901-8478-1294F5E1AB8E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5E045543-7E69-5B3D-62B5-EAAF172019E6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76B5C100-3552-D1CE-6EF6-64B648B7AD8F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4BAA1D5-9901-7D53-B0FE-7C5167B4280E}"/>
              </a:ext>
            </a:extLst>
          </p:cNvPr>
          <p:cNvSpPr/>
          <p:nvPr/>
        </p:nvSpPr>
        <p:spPr>
          <a:xfrm>
            <a:off x="-3129370" y="-1010344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BDAC210-7943-2201-76AC-DE117D098B7A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60C62A70-A20E-8592-1856-8BAEC50A7966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8BBFF2-D6C0-E4A7-5606-310095DD64AF}"/>
              </a:ext>
            </a:extLst>
          </p:cNvPr>
          <p:cNvSpPr/>
          <p:nvPr/>
        </p:nvSpPr>
        <p:spPr>
          <a:xfrm>
            <a:off x="9924545" y="647179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BA0861A-BB03-A60A-F77B-E92D03610253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CB9E09B-C192-0C60-FA4F-13636194553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58C0C33-2D81-2370-85F8-B13B2565501B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BA263385-7CC9-374A-1B74-1A1A74109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8F1C66E7-0ABF-A80D-575B-08C3FE90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6628A183-041A-12D7-8CA9-606F949FB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E340E6D5-D9CA-B090-09D1-34184E600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A939FE00-F784-5AC2-CFE0-447F0A928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942B9009-ECB9-D8CF-C4D4-003EB546D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28546D96-5D8D-F259-EE19-5F1B49F98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79ADE2C1-4097-FA3F-4B48-88E134931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AB9FDE8F-F4B4-BD6D-5E87-5FBEA6BBC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CC4F8ECE-E858-773D-19F0-207CD9B2C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C6CBFDB2-12FE-84AC-CC75-9D6C7C7EE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A3305381-FB56-A965-F022-7D9648637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BE403A-1349-A021-B490-C528BFAD959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86A100-F32C-52B7-3818-2ED4D5D7090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006797" y="843655"/>
            <a:ext cx="7951163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000" b="1" dirty="0"/>
              <a:t>Extension 2 — The Problem: Treating All Packet Loss Equally</a:t>
            </a:r>
            <a:endParaRPr lang="en-US" sz="2000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61DA44C-D229-07E7-7D97-650860F1868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008923" y="-1273773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Hierarchical Multi-Objective Learning Framework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1D47AF99-17A7-7CE9-E616-A76CC6EBC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85EADB68-BF0E-31F4-1224-1FABDB37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5F38D910-034C-D457-A82A-9C784B84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140" y="795774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914393C5-5C08-96F2-9F7C-F539F6B7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9667" y="-86458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790D63-159C-CEBC-F80D-211179321BA9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90EAF-28A9-4CA0-5925-E1A6E0E13945}"/>
              </a:ext>
            </a:extLst>
          </p:cNvPr>
          <p:cNvSpPr txBox="1"/>
          <p:nvPr/>
        </p:nvSpPr>
        <p:spPr>
          <a:xfrm>
            <a:off x="2224120" y="1280327"/>
            <a:ext cx="6832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🔬 Approach: Correlation-based classification (Pearson coefficient)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A7CFD-71CE-8B81-A2B1-C11D5D7FF513}"/>
              </a:ext>
            </a:extLst>
          </p:cNvPr>
          <p:cNvSpPr txBox="1"/>
          <p:nvPr/>
        </p:nvSpPr>
        <p:spPr>
          <a:xfrm>
            <a:off x="17716676" y="394409"/>
            <a:ext cx="311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Results</a:t>
            </a:r>
            <a:endParaRPr lang="en-US" sz="2400" dirty="0"/>
          </a:p>
        </p:txBody>
      </p:sp>
      <p:pic>
        <p:nvPicPr>
          <p:cNvPr id="9" name="Picture 8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6AB92A7E-64A0-2E0E-BA2D-395A3C849F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5057" y="1418375"/>
            <a:ext cx="2875806" cy="1421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D6C107-CE51-A652-F367-B048C90E3BFC}"/>
              </a:ext>
            </a:extLst>
          </p:cNvPr>
          <p:cNvSpPr txBox="1"/>
          <p:nvPr/>
        </p:nvSpPr>
        <p:spPr>
          <a:xfrm>
            <a:off x="13769125" y="4500695"/>
            <a:ext cx="8348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~15-20% utility improvement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B4780-C5E6-E6F2-9BB7-7E7C00D7FFC3}"/>
              </a:ext>
            </a:extLst>
          </p:cNvPr>
          <p:cNvSpPr txBox="1"/>
          <p:nvPr/>
        </p:nvSpPr>
        <p:spPr>
          <a:xfrm>
            <a:off x="19598606" y="4498746"/>
            <a:ext cx="928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~ 5-8% throughput improvement</a:t>
            </a:r>
            <a:endParaRPr lang="en-IN" dirty="0"/>
          </a:p>
          <a:p>
            <a:endParaRPr lang="en-US" dirty="0"/>
          </a:p>
        </p:txBody>
      </p:sp>
      <p:pic>
        <p:nvPicPr>
          <p:cNvPr id="12" name="Picture 11" descr="A graph of utility score comparison&#10;&#10;AI-generated content may be incorrect.">
            <a:extLst>
              <a:ext uri="{FF2B5EF4-FFF2-40B4-BE49-F238E27FC236}">
                <a16:creationId xmlns:a16="http://schemas.microsoft.com/office/drawing/2014/main" id="{A3AFE1B5-2905-388A-8B4E-DE454610FC3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561440" y="1396936"/>
            <a:ext cx="2898983" cy="14325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4C2172-CAAF-8E71-25EC-0294C940EC76}"/>
              </a:ext>
            </a:extLst>
          </p:cNvPr>
          <p:cNvSpPr txBox="1"/>
          <p:nvPr/>
        </p:nvSpPr>
        <p:spPr>
          <a:xfrm>
            <a:off x="1297869" y="7248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⚠️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4AE08-07EB-BCBC-CFEE-8F1F31953D0D}"/>
              </a:ext>
            </a:extLst>
          </p:cNvPr>
          <p:cNvSpPr txBox="1"/>
          <p:nvPr/>
        </p:nvSpPr>
        <p:spPr>
          <a:xfrm>
            <a:off x="4243538" y="1811809"/>
            <a:ext cx="5406268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Scenario: Downloading 1GB file over 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WiFi</a:t>
            </a:r>
            <a:b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IN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PHASE 1 (Clear 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WiFi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Loss: 0%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RTT: 50ms (baseline)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Correlation: No loss → can't calculate → treat as wireless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p_wireless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0.9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λ: 2.0</a:t>
            </a:r>
          </a:p>
          <a:p>
            <a:pPr>
              <a:buNone/>
            </a:pP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Action: Continue downloading at full speed ✓</a:t>
            </a:r>
          </a:p>
          <a:p>
            <a:pPr>
              <a:buNone/>
            </a:pPr>
            <a:endParaRPr lang="en-IN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PHASE 2 (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WiFi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Interference - Microwave oven on):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Loss: 5%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RTT: 50ms (baseline, unchanged!)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Correlation: Loss=5%, RTT=0% → 0.15 (LOW)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p_wireless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0.9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λ: 2.0</a:t>
            </a:r>
          </a:p>
          <a:p>
            <a:pPr>
              <a:buNone/>
            </a:pP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Action: Ignore the loss, continue at full speed ✓</a:t>
            </a:r>
          </a:p>
          <a:p>
            <a:pPr>
              <a:buNone/>
            </a:pPr>
            <a:endParaRPr lang="en-IN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Without Extension 2: Would slow down to 4 Mbps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With Extension 2: Stays at 10 Mbps → 2.5x better!</a:t>
            </a:r>
          </a:p>
          <a:p>
            <a:pPr>
              <a:buNone/>
            </a:pPr>
            <a:endParaRPr lang="en-IN" sz="110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PHASE 3 (Network Congestion):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Loss: 3%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RTT: 100ms (inflated by 50ms!)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Correlation: Loss=3%, RTT=50ms → 0.75 (HIGH)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p_wireless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0.1</a:t>
            </a:r>
          </a:p>
          <a:p>
            <a:pPr>
              <a:buNone/>
            </a:pP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λ: 9.2</a:t>
            </a:r>
          </a:p>
          <a:p>
            <a:pPr>
              <a:buNone/>
            </a:pPr>
            <a:r>
              <a:rPr lang="el-GR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    </a:t>
            </a:r>
            <a:r>
              <a:rPr lang="en-IN" sz="110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Action: Reduce rate to relieve congestion ✓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0A17F-EF33-2E59-506B-19547C80AC76}"/>
              </a:ext>
            </a:extLst>
          </p:cNvPr>
          <p:cNvSpPr txBox="1"/>
          <p:nvPr/>
        </p:nvSpPr>
        <p:spPr>
          <a:xfrm>
            <a:off x="771096" y="219449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084156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A2620AE-F2E6-CBDD-C5A6-73E5C258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BD30CC1B-D42B-AEAF-0922-06451580C450}"/>
              </a:ext>
            </a:extLst>
          </p:cNvPr>
          <p:cNvSpPr/>
          <p:nvPr/>
        </p:nvSpPr>
        <p:spPr>
          <a:xfrm>
            <a:off x="-3222147" y="-1107068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E1EE676-092A-B970-3FC8-A3A7CF6A3E0E}"/>
              </a:ext>
            </a:extLst>
          </p:cNvPr>
          <p:cNvSpPr/>
          <p:nvPr/>
        </p:nvSpPr>
        <p:spPr>
          <a:xfrm>
            <a:off x="-4946177" y="7225018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817B7539-4CAA-F70B-32A4-6F5B57092853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771E4EF-E434-8EE0-D5E0-555A4EAB9364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3B83BB6-2AA5-0EE6-21EB-AC0CF5E78120}"/>
              </a:ext>
            </a:extLst>
          </p:cNvPr>
          <p:cNvSpPr/>
          <p:nvPr/>
        </p:nvSpPr>
        <p:spPr>
          <a:xfrm>
            <a:off x="-9670104" y="4213732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D62A7B3A-5881-40AE-FFC8-16789987995E}"/>
              </a:ext>
            </a:extLst>
          </p:cNvPr>
          <p:cNvCxnSpPr>
            <a:cxnSpLocks/>
          </p:cNvCxnSpPr>
          <p:nvPr/>
        </p:nvCxnSpPr>
        <p:spPr>
          <a:xfrm>
            <a:off x="-5944932" y="1116576"/>
            <a:ext cx="245292" cy="2938839"/>
          </a:xfrm>
          <a:prstGeom prst="bentConnector2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AEA94F7B-AFA8-F1FD-047F-BD516E8B2E7B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8992F0F-80C6-368A-EF99-04675FFB3F32}"/>
              </a:ext>
            </a:extLst>
          </p:cNvPr>
          <p:cNvSpPr/>
          <p:nvPr/>
        </p:nvSpPr>
        <p:spPr>
          <a:xfrm>
            <a:off x="-3129370" y="-1010344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40D4408-A919-94E8-E3EE-8F51F6A7DF6F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E697FFD8-DD20-FE08-C6C0-B4800902DB68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9156399-3AE5-5F6E-348C-51645A5EA636}"/>
              </a:ext>
            </a:extLst>
          </p:cNvPr>
          <p:cNvSpPr/>
          <p:nvPr/>
        </p:nvSpPr>
        <p:spPr>
          <a:xfrm>
            <a:off x="-4850165" y="7321030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6942622-1A55-D286-44D3-D2C4BF9F9D87}"/>
              </a:ext>
            </a:extLst>
          </p:cNvPr>
          <p:cNvSpPr/>
          <p:nvPr/>
        </p:nvSpPr>
        <p:spPr>
          <a:xfrm>
            <a:off x="-9574092" y="4309744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993DAD0-E9F2-6972-A119-9C72AD261F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4B2BBC5-71FF-33E0-4DC4-F0D7E6F9240F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7DB33B67-7386-1F4C-C145-8A5BEC8F0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D4AF0C49-16CA-428C-0FF3-4D5B5F023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30C36B67-9CEC-7F48-1EA2-8CFA90CE3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4C3192B5-DAA5-9010-17ED-BB5A8A66A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394C3D86-0D6A-65EC-5BEB-2CFADA939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9B43AEED-29D3-555B-0B42-3A241847C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B44AED85-6D04-6693-1C52-F541719340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6D6EF46D-A91A-87D7-282D-99F28C3B8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3B6A98D7-AA78-04E3-CD96-CEAB180E0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9BDEAAF8-EA38-50A9-D7F7-504297F42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DD77E1FA-42FE-5303-A932-1B5912165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7DA664E5-1D5B-0E78-92C0-3922EF07E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74E36D5-1B90-08E7-632D-A2B93C5B3E6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8319283" y="4592433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561385-D026-1FD3-75D0-65D93165D5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702401" y="7021665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BE7CF63-EFFA-01CB-ED70-51DC600523F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-2008923" y="-1273773"/>
            <a:ext cx="3823895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Hierarchical Multi-Objective Learning Framework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43655EA1-987B-9AE9-60C7-689CB388C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AB725556-83EC-D76D-22F2-CC2EE221A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5497" y="4458339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85864CF9-93F8-349B-909F-99BC00230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01570" y="7469625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4E69BA53-51D6-9742-A50D-4E1D5630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79667" y="-86458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60779F-C168-3E5C-FAA5-E2E5B5F46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3B9863D-5351-82F4-10CA-333B7136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126350"/>
                  </p:ext>
                </p:extLst>
              </p:nvPr>
            </p:nvGraphicFramePr>
            <p:xfrm>
              <a:off x="62022" y="2361945"/>
              <a:ext cx="11680065" cy="2652713"/>
            </p:xfrm>
            <a:graphic>
              <a:graphicData uri="http://schemas.openxmlformats.org/drawingml/2006/table">
                <a:tbl>
                  <a:tblPr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336013">
                      <a:extLst>
                        <a:ext uri="{9D8B030D-6E8A-4147-A177-3AD203B41FA5}">
                          <a16:colId xmlns:a16="http://schemas.microsoft.com/office/drawing/2014/main" val="308813773"/>
                        </a:ext>
                      </a:extLst>
                    </a:gridCol>
                    <a:gridCol w="2336013">
                      <a:extLst>
                        <a:ext uri="{9D8B030D-6E8A-4147-A177-3AD203B41FA5}">
                          <a16:colId xmlns:a16="http://schemas.microsoft.com/office/drawing/2014/main" val="3317755122"/>
                        </a:ext>
                      </a:extLst>
                    </a:gridCol>
                    <a:gridCol w="2246301">
                      <a:extLst>
                        <a:ext uri="{9D8B030D-6E8A-4147-A177-3AD203B41FA5}">
                          <a16:colId xmlns:a16="http://schemas.microsoft.com/office/drawing/2014/main" val="2841926275"/>
                        </a:ext>
                      </a:extLst>
                    </a:gridCol>
                    <a:gridCol w="2807595">
                      <a:extLst>
                        <a:ext uri="{9D8B030D-6E8A-4147-A177-3AD203B41FA5}">
                          <a16:colId xmlns:a16="http://schemas.microsoft.com/office/drawing/2014/main" val="3822478989"/>
                        </a:ext>
                      </a:extLst>
                    </a:gridCol>
                    <a:gridCol w="1954143">
                      <a:extLst>
                        <a:ext uri="{9D8B030D-6E8A-4147-A177-3AD203B41FA5}">
                          <a16:colId xmlns:a16="http://schemas.microsoft.com/office/drawing/2014/main" val="27304078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Symbol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Metric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Meaning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It’s Computed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Ideal Value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69107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Throughput score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fast this path can send data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High (→ 1.0)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990098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Latency score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much delay this path adds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Low (→ 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567194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loss</m:t>
                                    </m:r>
                                  </m:e>
                                  <m:sub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Loss rate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Fraction of lost packets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loss</m:t>
                                    </m:r>
                                  </m:e>
                                  <m:sub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ar-AE" sz="1600" b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ar-AE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packets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lost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packets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sent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ar-AE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Low (→ 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79224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stability</m:t>
                                    </m:r>
                                  </m:e>
                                  <m:sub>
                                    <m:r>
                                      <a:rPr lang="ar-AE" sz="1600" b="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Stability score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consistent path metrics are over time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ar-AE" sz="1600" b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ar-AE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stddev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of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RTT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max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600" b="0"/>
                                      <m:t>variation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ar-AE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High (→ 1.0)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783021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3B9863D-5351-82F4-10CA-333B7136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8126350"/>
                  </p:ext>
                </p:extLst>
              </p:nvPr>
            </p:nvGraphicFramePr>
            <p:xfrm>
              <a:off x="62022" y="2361945"/>
              <a:ext cx="11680065" cy="2652713"/>
            </p:xfrm>
            <a:graphic>
              <a:graphicData uri="http://schemas.openxmlformats.org/drawingml/2006/table">
                <a:tbl>
                  <a:tblPr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{2D5ABB26-0587-4C30-8999-92F81FD0307C}</a:tableStyleId>
                  </a:tblPr>
                  <a:tblGrid>
                    <a:gridCol w="2336013">
                      <a:extLst>
                        <a:ext uri="{9D8B030D-6E8A-4147-A177-3AD203B41FA5}">
                          <a16:colId xmlns:a16="http://schemas.microsoft.com/office/drawing/2014/main" val="308813773"/>
                        </a:ext>
                      </a:extLst>
                    </a:gridCol>
                    <a:gridCol w="2336013">
                      <a:extLst>
                        <a:ext uri="{9D8B030D-6E8A-4147-A177-3AD203B41FA5}">
                          <a16:colId xmlns:a16="http://schemas.microsoft.com/office/drawing/2014/main" val="3317755122"/>
                        </a:ext>
                      </a:extLst>
                    </a:gridCol>
                    <a:gridCol w="2246301">
                      <a:extLst>
                        <a:ext uri="{9D8B030D-6E8A-4147-A177-3AD203B41FA5}">
                          <a16:colId xmlns:a16="http://schemas.microsoft.com/office/drawing/2014/main" val="2841926275"/>
                        </a:ext>
                      </a:extLst>
                    </a:gridCol>
                    <a:gridCol w="2807595">
                      <a:extLst>
                        <a:ext uri="{9D8B030D-6E8A-4147-A177-3AD203B41FA5}">
                          <a16:colId xmlns:a16="http://schemas.microsoft.com/office/drawing/2014/main" val="3822478989"/>
                        </a:ext>
                      </a:extLst>
                    </a:gridCol>
                    <a:gridCol w="1954143">
                      <a:extLst>
                        <a:ext uri="{9D8B030D-6E8A-4147-A177-3AD203B41FA5}">
                          <a16:colId xmlns:a16="http://schemas.microsoft.com/office/drawing/2014/main" val="273040785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Symbol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Metric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Meaning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It’s Computed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Ideal Value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86910701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87" t="-64444" r="-404891" b="-3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Throughput score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fast this path can send data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High (→ 1.0)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69900987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87" t="-160870" r="-404891" b="-2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Latency score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much delay this path adds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Low (→ 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56719441"/>
                      </a:ext>
                    </a:extLst>
                  </a:tr>
                  <a:tr h="5800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87" t="-260870" r="-404891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Loss rate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Fraction of lost packets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47964" t="-260870" r="-73303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Low (→ 0)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792243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87" t="-360870" r="-404891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Stability score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/>
                            <a:t>How consistent path metrics are over time</a:t>
                          </a:r>
                          <a:endParaRPr lang="en-IN" sz="1600" b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247964" t="-360870" r="-73303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IN" sz="1600" b="0" dirty="0"/>
                            <a:t>High (→ 1.0)</a:t>
                          </a:r>
                          <a:endParaRPr lang="en-IN" sz="1600" b="0" dirty="0"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783021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3A7A44-4F48-0F78-44FC-91165DB59C61}"/>
              </a:ext>
            </a:extLst>
          </p:cNvPr>
          <p:cNvSpPr txBox="1"/>
          <p:nvPr/>
        </p:nvSpPr>
        <p:spPr>
          <a:xfrm>
            <a:off x="6864439" y="5743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CA9B9B-4A96-7FB1-B9D6-6E68FA774473}"/>
                  </a:ext>
                </a:extLst>
              </p:cNvPr>
              <p:cNvSpPr txBox="1"/>
              <p:nvPr/>
            </p:nvSpPr>
            <p:spPr>
              <a:xfrm>
                <a:off x="6941713" y="2845232"/>
                <a:ext cx="2720488" cy="4133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05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Current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Throughput</m:t>
                                      </m:r>
                                    </m:e>
                                    <m:sub>
                                      <m: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Max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Expected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IN" sz="1050" i="1"/>
                                        <m:t>Bandwidth</m:t>
                                      </m:r>
                                    </m:e>
                                    <m:sub>
                                      <m: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sz="1050" i="1"/>
                                <m:t> </m:t>
                              </m:r>
                              <m:r>
                                <a:rPr lang="ar-AE" sz="105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sz="105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CA9B9B-4A96-7FB1-B9D6-6E68FA7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713" y="2845232"/>
                <a:ext cx="2720488" cy="413383"/>
              </a:xfrm>
              <a:prstGeom prst="rect">
                <a:avLst/>
              </a:prstGeom>
              <a:blipFill>
                <a:blip r:embed="rId15"/>
                <a:stretch>
                  <a:fillRect t="-6061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8A450B-AAB6-0995-35E1-F2C294E8B4E3}"/>
                  </a:ext>
                </a:extLst>
              </p:cNvPr>
              <p:cNvSpPr txBox="1"/>
              <p:nvPr/>
            </p:nvSpPr>
            <p:spPr>
              <a:xfrm>
                <a:off x="6956804" y="3309979"/>
                <a:ext cx="2724592" cy="4070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1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sz="11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10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ar-AE" sz="1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N" sz="11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sepChr m:val=","/>
                              <m:ctrlPr>
                                <a:rPr lang="ar-AE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ar-AE" sz="11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ar-AE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IN" sz="1100" i="1"/>
                                        <m:t>RTT</m:t>
                                      </m:r>
                                    </m:e>
                                    <m:sub>
                                      <m:r>
                                        <a:rPr lang="ar-AE" sz="11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IN" sz="1100" i="1"/>
                                    <m:t>Max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sz="1100" i="1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sz="1100" i="1"/>
                                    <m:t>Acceptable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sz="1100" i="1"/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IN" sz="1100" i="1"/>
                                    <m:t>RTT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ar-AE" sz="1100" i="1"/>
                                <m:t> </m:t>
                              </m:r>
                              <m:r>
                                <a:rPr lang="ar-AE" sz="1100">
                                  <a:latin typeface="Cambria Math" panose="02040503050406030204" pitchFamily="18" charset="0"/>
                                </a:rPr>
                                <m:t>1.0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ar-AE" sz="11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8A450B-AAB6-0995-35E1-F2C294E8B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804" y="3309979"/>
                <a:ext cx="2724592" cy="407035"/>
              </a:xfrm>
              <a:prstGeom prst="rect">
                <a:avLst/>
              </a:prstGeom>
              <a:blipFill>
                <a:blip r:embed="rId1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286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17927B2-A5A8-00D1-E119-07FDCB46A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val 79">
            <a:extLst>
              <a:ext uri="{FF2B5EF4-FFF2-40B4-BE49-F238E27FC236}">
                <a16:creationId xmlns:a16="http://schemas.microsoft.com/office/drawing/2014/main" id="{B8BB2556-D827-7C4D-29C4-6468D9CAB6C0}"/>
              </a:ext>
            </a:extLst>
          </p:cNvPr>
          <p:cNvSpPr/>
          <p:nvPr/>
        </p:nvSpPr>
        <p:spPr>
          <a:xfrm>
            <a:off x="10422894" y="256269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A4C50A2-1B9E-A820-8BA1-52A9CEF22E67}"/>
              </a:ext>
            </a:extLst>
          </p:cNvPr>
          <p:cNvSpPr/>
          <p:nvPr/>
        </p:nvSpPr>
        <p:spPr>
          <a:xfrm>
            <a:off x="10516047" y="349422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95B9BBE-1623-9205-6552-4BE95E1175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77048" y="747244"/>
            <a:ext cx="3606083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2400" b="1" dirty="0"/>
              <a:t>Multipath Rate Allocation</a:t>
            </a:r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92DC06C9-29DC-C4BE-222D-3749F5F1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373" y="498748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9AFE0-E89E-C27D-434A-88B65B9B3F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200" y="6305"/>
            <a:ext cx="8478694" cy="492443"/>
          </a:xfrm>
        </p:spPr>
        <p:txBody>
          <a:bodyPr>
            <a:normAutofit/>
          </a:bodyPr>
          <a:lstStyle/>
          <a:p>
            <a:r>
              <a:rPr lang="en-IN" sz="2400" dirty="0"/>
              <a:t>Extended PCC Vivace: Online-Learning Congestion Control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B8703A-6B3F-C10C-66A9-C055A6516575}"/>
              </a:ext>
            </a:extLst>
          </p:cNvPr>
          <p:cNvSpPr txBox="1"/>
          <p:nvPr/>
        </p:nvSpPr>
        <p:spPr>
          <a:xfrm>
            <a:off x="359056" y="1347580"/>
            <a:ext cx="381226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/>
              <a:t>⚙️ STEP-BY-STEP COMPUTATION FLOW</a:t>
            </a:r>
          </a:p>
          <a:p>
            <a:br>
              <a:rPr lang="en-IN" sz="1050" dirty="0"/>
            </a:br>
            <a:endParaRPr lang="en-IN" sz="1050" dirty="0"/>
          </a:p>
          <a:p>
            <a:r>
              <a:rPr lang="en-IN" sz="1050" b="1" dirty="0"/>
              <a:t>🟩 STEP 1 – Path Discovery (</a:t>
            </a:r>
            <a:r>
              <a:rPr lang="en-IN" sz="1050" b="1" dirty="0" err="1"/>
              <a:t>PathManager</a:t>
            </a:r>
            <a:r>
              <a:rPr lang="en-IN" sz="1050" b="1" dirty="0"/>
              <a:t>)</a:t>
            </a:r>
          </a:p>
          <a:p>
            <a:r>
              <a:rPr lang="en-IN" sz="1050" b="1" dirty="0"/>
              <a:t>Code:</a:t>
            </a:r>
            <a:r>
              <a:rPr lang="en-IN" sz="1050" dirty="0"/>
              <a:t> </a:t>
            </a:r>
            <a:r>
              <a:rPr lang="en-IN" sz="1050" dirty="0" err="1"/>
              <a:t>path_manager.discover_paths</a:t>
            </a:r>
            <a:r>
              <a:rPr lang="en-IN" sz="1050" dirty="0"/>
              <a:t>()</a:t>
            </a:r>
          </a:p>
          <a:p>
            <a:r>
              <a:rPr lang="en-IN" sz="1050" dirty="0"/>
              <a:t>Enumerates all interfaces: eth0, wlan0, lte0</a:t>
            </a:r>
          </a:p>
          <a:p>
            <a:r>
              <a:rPr lang="en-IN" sz="1050" dirty="0"/>
              <a:t>Creates Path objects with:</a:t>
            </a:r>
            <a:br>
              <a:rPr lang="en-IN" sz="1050" dirty="0"/>
            </a:br>
            <a:r>
              <a:rPr lang="en-IN" sz="1050" dirty="0"/>
              <a:t>→ estimated bandwidth, baseline RTT, loss rate = 0, stability = 1</a:t>
            </a:r>
          </a:p>
          <a:p>
            <a:r>
              <a:rPr lang="en-IN" sz="1050" dirty="0"/>
              <a:t>Marks initial state = ACTIVE</a:t>
            </a:r>
          </a:p>
          <a:p>
            <a:endParaRPr lang="en-US" sz="1050" dirty="0"/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540D8E9-6CE9-F487-AACB-9E671D0C4F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0040"/>
              </p:ext>
            </p:extLst>
          </p:nvPr>
        </p:nvGraphicFramePr>
        <p:xfrm>
          <a:off x="4175798" y="1629768"/>
          <a:ext cx="3812260" cy="8229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953065">
                  <a:extLst>
                    <a:ext uri="{9D8B030D-6E8A-4147-A177-3AD203B41FA5}">
                      <a16:colId xmlns:a16="http://schemas.microsoft.com/office/drawing/2014/main" val="1132747823"/>
                    </a:ext>
                  </a:extLst>
                </a:gridCol>
                <a:gridCol w="953065">
                  <a:extLst>
                    <a:ext uri="{9D8B030D-6E8A-4147-A177-3AD203B41FA5}">
                      <a16:colId xmlns:a16="http://schemas.microsoft.com/office/drawing/2014/main" val="1543590045"/>
                    </a:ext>
                  </a:extLst>
                </a:gridCol>
                <a:gridCol w="953065">
                  <a:extLst>
                    <a:ext uri="{9D8B030D-6E8A-4147-A177-3AD203B41FA5}">
                      <a16:colId xmlns:a16="http://schemas.microsoft.com/office/drawing/2014/main" val="3606679135"/>
                    </a:ext>
                  </a:extLst>
                </a:gridCol>
                <a:gridCol w="953065">
                  <a:extLst>
                    <a:ext uri="{9D8B030D-6E8A-4147-A177-3AD203B41FA5}">
                      <a16:colId xmlns:a16="http://schemas.microsoft.com/office/drawing/2014/main" val="212812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Path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Bandwidth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RTT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State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540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eth0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10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50 </a:t>
                      </a:r>
                      <a:r>
                        <a:rPr lang="en-IN" sz="1200" dirty="0" err="1"/>
                        <a:t>ms</a:t>
                      </a:r>
                      <a:endParaRPr lang="en-I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ACTIVE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675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wlan0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7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70 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ACTIVE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756962"/>
                  </a:ext>
                </a:extLst>
              </a:tr>
            </a:tbl>
          </a:graphicData>
        </a:graphic>
      </p:graphicFrame>
      <p:sp>
        <p:nvSpPr>
          <p:cNvPr id="38" name="Rectangle 20">
            <a:extLst>
              <a:ext uri="{FF2B5EF4-FFF2-40B4-BE49-F238E27FC236}">
                <a16:creationId xmlns:a16="http://schemas.microsoft.com/office/drawing/2014/main" id="{9C5A46DD-A5C6-9017-21E6-42653E906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396" y="1276974"/>
            <a:ext cx="13769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🧮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8C2755-6221-98B8-7202-3AD1FAACF7B1}"/>
                  </a:ext>
                </a:extLst>
              </p:cNvPr>
              <p:cNvSpPr txBox="1"/>
              <p:nvPr/>
            </p:nvSpPr>
            <p:spPr>
              <a:xfrm>
                <a:off x="359056" y="3042715"/>
                <a:ext cx="3094117" cy="18623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050" b="1" dirty="0"/>
                  <a:t>🟦 STEP 2 – Path Monitoring (</a:t>
                </a:r>
                <a:r>
                  <a:rPr lang="en-IN" sz="1050" b="1" dirty="0" err="1"/>
                  <a:t>PathMonitor</a:t>
                </a:r>
                <a:r>
                  <a:rPr lang="en-IN" sz="1050" b="1" dirty="0"/>
                  <a:t>)</a:t>
                </a:r>
              </a:p>
              <a:p>
                <a:r>
                  <a:rPr lang="en-IN" sz="1050" b="1" dirty="0"/>
                  <a:t>Code:</a:t>
                </a:r>
                <a:r>
                  <a:rPr lang="en-IN" sz="1050" dirty="0"/>
                  <a:t> </a:t>
                </a:r>
                <a:r>
                  <a:rPr lang="en-IN" sz="1050" dirty="0" err="1"/>
                  <a:t>path_monitor.get_path_metrics</a:t>
                </a:r>
                <a:r>
                  <a:rPr lang="en-IN" sz="1050" dirty="0"/>
                  <a:t>()</a:t>
                </a:r>
              </a:p>
              <a:p>
                <a:r>
                  <a:rPr lang="en-IN" sz="1050" dirty="0"/>
                  <a:t>Every </a:t>
                </a:r>
                <a:r>
                  <a:rPr lang="en-IN" sz="1050" b="1" dirty="0"/>
                  <a:t>monitor interval (~100 </a:t>
                </a:r>
                <a:r>
                  <a:rPr lang="en-IN" sz="1050" b="1" dirty="0" err="1"/>
                  <a:t>ms</a:t>
                </a:r>
                <a:r>
                  <a:rPr lang="en-IN" sz="1050" b="1" dirty="0"/>
                  <a:t>)</a:t>
                </a:r>
                <a:r>
                  <a:rPr lang="en-IN" sz="1050" dirty="0"/>
                  <a:t>:</a:t>
                </a:r>
              </a:p>
              <a:p>
                <a:r>
                  <a:rPr lang="en-IN" sz="1050" dirty="0"/>
                  <a:t>Collects throughput, RTT, loss</a:t>
                </a:r>
              </a:p>
              <a:p>
                <a:pPr/>
                <a:r>
                  <a:rPr lang="en-IN" sz="1050" dirty="0"/>
                  <a:t>Applies exponential moving average</a:t>
                </a:r>
                <a:br>
                  <a:rPr lang="en-IN" sz="105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50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10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ar-AE" sz="105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050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05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ar-AE" sz="105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050" i="1">
                          <a:latin typeface="Cambria Math" panose="02040503050406030204" pitchFamily="18" charset="0"/>
                        </a:rPr>
                        <m:t>𝑅𝑇</m:t>
                      </m:r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</m:oMath>
                  </m:oMathPara>
                </a14:m>
                <a:endParaRPr lang="ar-AE" sz="1050" dirty="0"/>
              </a:p>
              <a:p>
                <a:r>
                  <a:rPr lang="en-IN" sz="1050" dirty="0"/>
                  <a:t>Detects degradation (loss &gt; 5 %, RTT &gt; 2×baseline)</a:t>
                </a:r>
              </a:p>
              <a:p>
                <a:r>
                  <a:rPr lang="en-IN" sz="1050" dirty="0"/>
                  <a:t>🧮 Metrics computed: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050" i="1"/>
                            <m:t>bytes</m:t>
                          </m:r>
                          <m:r>
                            <m:rPr>
                              <m:nor/>
                            </m:rPr>
                            <a:rPr lang="en-IN" sz="1050" i="1"/>
                            <m:t> </m:t>
                          </m:r>
                          <m:r>
                            <m:rPr>
                              <m:nor/>
                            </m:rPr>
                            <a:rPr lang="en-IN" sz="1050" i="1"/>
                            <m:t>ACKed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050" i="1"/>
                            <m:t>interval</m:t>
                          </m:r>
                          <m:r>
                            <m:rPr>
                              <m:nor/>
                            </m:rPr>
                            <a:rPr lang="en-IN" sz="1050" i="1"/>
                            <m:t> </m:t>
                          </m:r>
                          <m:r>
                            <m:rPr>
                              <m:nor/>
                            </m:rPr>
                            <a:rPr lang="en-IN" sz="1050" i="1"/>
                            <m:t>time</m:t>
                          </m:r>
                        </m:den>
                      </m:f>
                      <m:r>
                        <a:rPr lang="ar-AE" sz="105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N" sz="1050" i="1"/>
                            <m:t>Loss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050" i="1"/>
                            <m:t>lost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IN" sz="1050" i="1"/>
                            <m:t>sent</m:t>
                          </m:r>
                        </m:den>
                      </m:f>
                    </m:oMath>
                  </m:oMathPara>
                </a14:m>
                <a:endParaRPr lang="ar-AE" sz="1050" b="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38C2755-6221-98B8-7202-3AD1FAACF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6" y="3042715"/>
                <a:ext cx="3094117" cy="18623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91A386-8885-1049-1448-3F087DA91031}"/>
                  </a:ext>
                </a:extLst>
              </p:cNvPr>
              <p:cNvSpPr txBox="1"/>
              <p:nvPr/>
            </p:nvSpPr>
            <p:spPr>
              <a:xfrm>
                <a:off x="4343624" y="3004371"/>
                <a:ext cx="4025654" cy="19007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000" b="1" dirty="0"/>
                  <a:t>🟨 STEP 3 – Utility Calculation (</a:t>
                </a:r>
                <a:r>
                  <a:rPr lang="en-IN" sz="1000" b="1" dirty="0" err="1"/>
                  <a:t>PathUtilityCalculator</a:t>
                </a:r>
                <a:r>
                  <a:rPr lang="en-IN" sz="1000" b="1" dirty="0"/>
                  <a:t>)</a:t>
                </a:r>
              </a:p>
              <a:p>
                <a:r>
                  <a:rPr lang="en-IN" sz="1000" dirty="0"/>
                  <a:t>Each path gets a </a:t>
                </a:r>
                <a:r>
                  <a:rPr lang="en-IN" sz="1000" b="1" dirty="0"/>
                  <a:t>utility score</a:t>
                </a:r>
                <a:r>
                  <a:rPr lang="en-IN" sz="1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ar-AE" sz="100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sepChr m:val=","/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ar-AE" sz="10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ar-AE" sz="10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=0.4</m:t>
                      </m:r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+0.3</m:t>
                      </m:r>
                      <m:d>
                        <m:d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00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ar-AE" sz="1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000"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00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ar-AE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IN" sz="1000" i="1"/>
                                <m:t>loss</m:t>
                              </m:r>
                            </m:e>
                            <m:sub>
                              <m:r>
                                <a:rPr lang="ar-AE" sz="1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ar-AE" sz="1000">
                          <a:latin typeface="Cambria Math" panose="02040503050406030204" pitchFamily="18" charset="0"/>
                        </a:rPr>
                        <m:t>+0.1</m:t>
                      </m:r>
                      <m:d>
                        <m:d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IN" sz="1000" i="1"/>
                                <m:t>stability</m:t>
                              </m:r>
                            </m:e>
                            <m:sub>
                              <m:r>
                                <a:rPr lang="ar-AE" sz="1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sz="1000" dirty="0"/>
                  <a:t>: </a:t>
                </a:r>
                <a:r>
                  <a:rPr lang="en-IN" sz="1000" dirty="0"/>
                  <a:t>normalized throughput = (current / max bandwidth)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sz="1000" dirty="0"/>
                  <a:t>: </a:t>
                </a:r>
                <a:r>
                  <a:rPr lang="en-IN" sz="1000" dirty="0"/>
                  <a:t>normalized latency = (RTT / max RTT)</a:t>
                </a:r>
              </a:p>
              <a:p>
                <a14:m>
                  <m:oMath xmlns:m="http://schemas.openxmlformats.org/officeDocument/2006/math">
                    <m:r>
                      <a:rPr lang="en-IN" sz="1000" i="1">
                        <a:latin typeface="Cambria Math" panose="02040503050406030204" pitchFamily="18" charset="0"/>
                      </a:rPr>
                      <m:t>𝑙𝑜𝑠</m:t>
                    </m:r>
                    <m:sSub>
                      <m:sSubPr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sz="1000" dirty="0"/>
                  <a:t>: </a:t>
                </a:r>
                <a:r>
                  <a:rPr lang="en-IN" sz="1000" dirty="0"/>
                  <a:t>packet loss fraction</a:t>
                </a:r>
              </a:p>
              <a:p>
                <a14:m>
                  <m:oMath xmlns:m="http://schemas.openxmlformats.org/officeDocument/2006/math">
                    <m:r>
                      <a:rPr lang="en-IN" sz="1000" i="1">
                        <a:latin typeface="Cambria Math" panose="02040503050406030204" pitchFamily="18" charset="0"/>
                      </a:rPr>
                      <m:t>𝑠𝑡𝑎𝑏𝑖𝑙𝑖𝑡</m:t>
                    </m:r>
                    <m:sSub>
                      <m:sSubPr>
                        <m:ctrlPr>
                          <a:rPr lang="ar-AE" sz="1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ar-AE" sz="10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ar-AE" sz="1000" dirty="0"/>
                  <a:t>: 1 − </a:t>
                </a:r>
                <a:r>
                  <a:rPr lang="en-IN" sz="1000" dirty="0"/>
                  <a:t>std(RTT)/max variation</a:t>
                </a:r>
              </a:p>
              <a:p>
                <a:r>
                  <a:rPr lang="en-IN" sz="1000" dirty="0"/>
                  <a:t>✅ </a:t>
                </a:r>
                <a:r>
                  <a:rPr lang="en-IN" sz="1000" b="1" dirty="0"/>
                  <a:t>High Uₚ = good path</a:t>
                </a:r>
                <a:endParaRPr lang="en-IN" sz="1000" dirty="0"/>
              </a:p>
              <a:p>
                <a:r>
                  <a:rPr lang="en-IN" sz="1000" dirty="0"/>
                  <a:t>🧮 Example: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=0.8,</m:t>
                      </m:r>
                      <m:r>
                        <m:rPr>
                          <m:nor/>
                        </m:rPr>
                        <a:rPr lang="ar-AE" sz="1000" i="1"/>
                        <m:t>  </m:t>
                      </m:r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=0.5,</m:t>
                      </m:r>
                      <m:r>
                        <m:rPr>
                          <m:nor/>
                        </m:rPr>
                        <a:rPr lang="ar-AE" sz="1000" i="1"/>
                        <m:t>  </m:t>
                      </m:r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N" sz="1000" i="1"/>
                            <m:t>loss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=0.02,</m:t>
                      </m:r>
                      <m:r>
                        <m:rPr>
                          <m:nor/>
                        </m:rPr>
                        <a:rPr lang="ar-AE" sz="1000" i="1"/>
                        <m:t>  </m:t>
                      </m:r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N" sz="1000" i="1"/>
                            <m:t>stability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=0.9⇒</m:t>
                      </m:r>
                      <m:sSub>
                        <m:sSub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ar-AE" sz="1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00">
                          <a:latin typeface="Cambria Math" panose="02040503050406030204" pitchFamily="18" charset="0"/>
                        </a:rPr>
                        <m:t>=0.76</m:t>
                      </m:r>
                    </m:oMath>
                  </m:oMathPara>
                </a14:m>
                <a:endParaRPr lang="ar-AE" sz="1000" b="0" dirty="0"/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891A386-8885-1049-1448-3F087DA91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624" y="3004371"/>
                <a:ext cx="4025654" cy="19007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19FED2-DC5E-67F7-4BAB-B07AF4A1A805}"/>
                  </a:ext>
                </a:extLst>
              </p:cNvPr>
              <p:cNvSpPr txBox="1"/>
              <p:nvPr/>
            </p:nvSpPr>
            <p:spPr>
              <a:xfrm>
                <a:off x="8337043" y="1859937"/>
                <a:ext cx="3823895" cy="11855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sz="1000" b="1" dirty="0"/>
                  <a:t>🟥 STEP 4 – Correlation Detection (</a:t>
                </a:r>
                <a:r>
                  <a:rPr lang="en-IN" sz="1000" b="1" dirty="0" err="1"/>
                  <a:t>CorrelationDetector</a:t>
                </a:r>
                <a:r>
                  <a:rPr lang="en-IN" sz="1000" b="1" dirty="0"/>
                  <a:t>)</a:t>
                </a:r>
              </a:p>
              <a:p>
                <a:pPr>
                  <a:buNone/>
                </a:pPr>
                <a:r>
                  <a:rPr lang="en-IN" sz="1000" dirty="0"/>
                  <a:t>To avoid </a:t>
                </a:r>
                <a:r>
                  <a:rPr lang="en-IN" sz="1000" b="1" dirty="0"/>
                  <a:t>double-counting the same bottleneck</a:t>
                </a:r>
                <a:r>
                  <a:rPr lang="en-IN" sz="1000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IN" sz="1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IN" sz="1000" b="0" i="1">
                              <a:latin typeface="Cambria Math" panose="02040503050406030204" pitchFamily="18" charset="0"/>
                            </a:rPr>
                            <m:t>Cov</m:t>
                          </m:r>
                          <m:d>
                            <m:dPr>
                              <m:sepChr m:val=","/>
                              <m:ctrlPr>
                                <a:rPr lang="ar-AE" sz="10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000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ar-AE" sz="1000" b="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ar-AE" sz="1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sz="1000" b="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000" b="0" i="1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sSub>
                                <m:sSubPr>
                                  <m:ctrlPr>
                                    <a:rPr lang="ar-AE" sz="10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0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ar-AE" sz="10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ar-AE" sz="1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000" b="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ar-AE" sz="1000" b="0" i="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ar-AE" sz="10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000" b="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ar-AE" sz="1000" b="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sz="1000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000" dirty="0"/>
                  <a:t>If </a:t>
                </a:r>
                <a14:m>
                  <m:oMath xmlns:m="http://schemas.openxmlformats.org/officeDocument/2006/math">
                    <m:r>
                      <a:rPr lang="en-IN" sz="1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000" i="0">
                        <a:latin typeface="Cambria Math" panose="02040503050406030204" pitchFamily="18" charset="0"/>
                      </a:rPr>
                      <m:t>&gt;0.8</m:t>
                    </m:r>
                  </m:oMath>
                </a14:m>
                <a:r>
                  <a:rPr lang="en-IN" sz="1000" dirty="0"/>
                  <a:t>→ shared bottleneck → reduce rate on correlated paths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sz="1000" dirty="0"/>
                  <a:t>If </a:t>
                </a:r>
                <a14:m>
                  <m:oMath xmlns:m="http://schemas.openxmlformats.org/officeDocument/2006/math">
                    <m:r>
                      <a:rPr lang="en-IN" sz="1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IN" sz="1000" i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IN" sz="1000" dirty="0"/>
                  <a:t>→ independent → use both fully</a:t>
                </a:r>
              </a:p>
              <a:p>
                <a:pPr>
                  <a:buNone/>
                </a:pPr>
                <a:r>
                  <a:rPr lang="en-IN" sz="1000" dirty="0"/>
                  <a:t>✅ Prevents wasting bandwidth on identical congested links.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D19FED2-DC5E-67F7-4BAB-B07AF4A1A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043" y="1859937"/>
                <a:ext cx="3823895" cy="1185581"/>
              </a:xfrm>
              <a:prstGeom prst="rect">
                <a:avLst/>
              </a:prstGeom>
              <a:blipFill>
                <a:blip r:embed="rId16"/>
                <a:stretch>
                  <a:fillRect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AE087A-416C-E022-32D1-299D4B5D50B3}"/>
                  </a:ext>
                </a:extLst>
              </p:cNvPr>
              <p:cNvSpPr txBox="1"/>
              <p:nvPr/>
            </p:nvSpPr>
            <p:spPr>
              <a:xfrm>
                <a:off x="359056" y="4905084"/>
                <a:ext cx="3676006" cy="174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050" b="1" dirty="0"/>
                  <a:t>🟪 STEP 5 – </a:t>
                </a:r>
                <a:r>
                  <a:rPr lang="en-IN" sz="1050" b="1" dirty="0" err="1"/>
                  <a:t>Softmax</a:t>
                </a:r>
                <a:r>
                  <a:rPr lang="en-IN" sz="1050" b="1" dirty="0"/>
                  <a:t> Rate Allocation (</a:t>
                </a:r>
                <a:r>
                  <a:rPr lang="en-IN" sz="1050" b="1" dirty="0" err="1"/>
                  <a:t>MultipathScheduler</a:t>
                </a:r>
                <a:r>
                  <a:rPr lang="en-IN" sz="1050" b="1" dirty="0"/>
                  <a:t>)</a:t>
                </a:r>
              </a:p>
              <a:p>
                <a:r>
                  <a:rPr lang="en-IN" sz="1050" b="1" dirty="0"/>
                  <a:t>Core Formula:</a:t>
                </a:r>
                <a:endParaRPr lang="en-IN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ar-AE" sz="105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ar-AE" sz="105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ar-AE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ar-AE" sz="10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105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ar-AE" sz="105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ar-AE" sz="105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grow m:val="on"/>
                              <m:supHide m:val="on"/>
                              <m:ctrlPr>
                                <a:rPr lang="ar-AE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ar-AE" sz="105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sz="1050" i="1"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ar-AE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ar-AE" sz="105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ar-AE" sz="105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  <m:r>
                                    <a:rPr lang="ar-AE" sz="105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ar-AE" sz="105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ar-AE" sz="105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05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ar-AE" sz="1050" i="1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</m:oMath>
                </a14:m>
                <a:r>
                  <a:rPr lang="ar-AE" sz="1050" dirty="0"/>
                  <a:t>: </a:t>
                </a:r>
                <a:r>
                  <a:rPr lang="en-IN" sz="1050" dirty="0"/>
                  <a:t>total rate PCC wants to send</a:t>
                </a:r>
              </a:p>
              <a:p>
                <a14:m>
                  <m:oMath xmlns:m="http://schemas.openxmlformats.org/officeDocument/2006/math">
                    <m:r>
                      <a:rPr lang="en-IN" sz="105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IN" sz="1050" dirty="0"/>
                  <a:t>: temperature (controls balance)</a:t>
                </a:r>
                <a:br>
                  <a:rPr lang="en-IN" sz="1050" dirty="0"/>
                </a:br>
                <a:r>
                  <a:rPr lang="en-IN" sz="1050" dirty="0"/>
                  <a:t>→ small </a:t>
                </a:r>
                <a:r>
                  <a:rPr lang="el-GR" sz="1050" dirty="0"/>
                  <a:t>τ → </a:t>
                </a:r>
                <a:r>
                  <a:rPr lang="en-IN" sz="1050" dirty="0" err="1"/>
                  <a:t>favor</a:t>
                </a:r>
                <a:r>
                  <a:rPr lang="en-IN" sz="1050" dirty="0"/>
                  <a:t> best path</a:t>
                </a:r>
                <a:br>
                  <a:rPr lang="en-IN" sz="1050" dirty="0"/>
                </a:br>
                <a:r>
                  <a:rPr lang="en-IN" sz="1050" dirty="0"/>
                  <a:t>→ large </a:t>
                </a:r>
                <a:r>
                  <a:rPr lang="el-GR" sz="1050" dirty="0"/>
                  <a:t>τ → </a:t>
                </a:r>
                <a:r>
                  <a:rPr lang="en-IN" sz="1050" dirty="0"/>
                  <a:t>spread evenly</a:t>
                </a: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7AE087A-416C-E022-32D1-299D4B5D5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56" y="4905084"/>
                <a:ext cx="3676006" cy="1745991"/>
              </a:xfrm>
              <a:prstGeom prst="rect">
                <a:avLst/>
              </a:prstGeom>
              <a:blipFill>
                <a:blip r:embed="rId17"/>
                <a:stretch>
                  <a:fillRect t="-507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5C09F165-1C11-EF3B-9593-8C118C2E1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279232"/>
              </p:ext>
            </p:extLst>
          </p:nvPr>
        </p:nvGraphicFramePr>
        <p:xfrm>
          <a:off x="3222512" y="5699537"/>
          <a:ext cx="3287330" cy="883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657466">
                  <a:extLst>
                    <a:ext uri="{9D8B030D-6E8A-4147-A177-3AD203B41FA5}">
                      <a16:colId xmlns:a16="http://schemas.microsoft.com/office/drawing/2014/main" val="2983295268"/>
                    </a:ext>
                  </a:extLst>
                </a:gridCol>
                <a:gridCol w="657466">
                  <a:extLst>
                    <a:ext uri="{9D8B030D-6E8A-4147-A177-3AD203B41FA5}">
                      <a16:colId xmlns:a16="http://schemas.microsoft.com/office/drawing/2014/main" val="2884128443"/>
                    </a:ext>
                  </a:extLst>
                </a:gridCol>
                <a:gridCol w="657466">
                  <a:extLst>
                    <a:ext uri="{9D8B030D-6E8A-4147-A177-3AD203B41FA5}">
                      <a16:colId xmlns:a16="http://schemas.microsoft.com/office/drawing/2014/main" val="1209776193"/>
                    </a:ext>
                  </a:extLst>
                </a:gridCol>
                <a:gridCol w="657466">
                  <a:extLst>
                    <a:ext uri="{9D8B030D-6E8A-4147-A177-3AD203B41FA5}">
                      <a16:colId xmlns:a16="http://schemas.microsoft.com/office/drawing/2014/main" val="1448890301"/>
                    </a:ext>
                  </a:extLst>
                </a:gridCol>
                <a:gridCol w="657466">
                  <a:extLst>
                    <a:ext uri="{9D8B030D-6E8A-4147-A177-3AD203B41FA5}">
                      <a16:colId xmlns:a16="http://schemas.microsoft.com/office/drawing/2014/main" val="27367792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Path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Uₚ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exp(Uₚ/</a:t>
                      </a:r>
                      <a:r>
                        <a:rPr lang="el-GR" sz="800"/>
                        <a:t>τ)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 dirty="0"/>
                        <a:t>Share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Rate (10 Mbps total)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7527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 dirty="0"/>
                        <a:t>4.95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73 %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7.3 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194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/>
                        <a:t>27 %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800" dirty="0"/>
                        <a:t>2.7 Mbps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8928495"/>
                  </a:ext>
                </a:extLst>
              </a:tr>
            </a:tbl>
          </a:graphicData>
        </a:graphic>
      </p:graphicFrame>
      <p:sp>
        <p:nvSpPr>
          <p:cNvPr id="46" name="Rectangle 21">
            <a:extLst>
              <a:ext uri="{FF2B5EF4-FFF2-40B4-BE49-F238E27FC236}">
                <a16:creationId xmlns:a16="http://schemas.microsoft.com/office/drawing/2014/main" id="{F26E4BCD-108D-A890-AC0F-6DBC28558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295" y="5262588"/>
            <a:ext cx="37818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🧮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 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Result: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best path gets more rate, others still used (for redundancy).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43D25B4-27B3-3641-47FB-516A9F661E71}"/>
              </a:ext>
            </a:extLst>
          </p:cNvPr>
          <p:cNvSpPr txBox="1"/>
          <p:nvPr/>
        </p:nvSpPr>
        <p:spPr>
          <a:xfrm>
            <a:off x="7194918" y="5036880"/>
            <a:ext cx="2348720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/>
              <a:t>🟧 STEP 6 – Data Transmission</a:t>
            </a:r>
          </a:p>
          <a:p>
            <a:r>
              <a:rPr lang="en-IN" sz="1050" dirty="0"/>
              <a:t>Scheduler returns:</a:t>
            </a:r>
          </a:p>
          <a:p>
            <a:r>
              <a:rPr lang="en-IN" sz="1050" dirty="0"/>
              <a:t>{ path1: 7.3 Mbps, path2: 2.7 Mbps }</a:t>
            </a:r>
          </a:p>
          <a:p>
            <a:r>
              <a:rPr lang="en-IN" sz="1050" dirty="0"/>
              <a:t>Then:</a:t>
            </a:r>
          </a:p>
          <a:p>
            <a:r>
              <a:rPr lang="en-IN" sz="1050" dirty="0" err="1"/>
              <a:t>send_data</a:t>
            </a:r>
            <a:r>
              <a:rPr lang="en-IN" sz="1050" dirty="0"/>
              <a:t>(path1, rate=7.3)</a:t>
            </a:r>
          </a:p>
          <a:p>
            <a:r>
              <a:rPr lang="en-IN" sz="1050" dirty="0" err="1"/>
              <a:t>send_data</a:t>
            </a:r>
            <a:r>
              <a:rPr lang="en-IN" sz="1050" dirty="0"/>
              <a:t>(path2, rate=2.7)</a:t>
            </a:r>
          </a:p>
          <a:p>
            <a:r>
              <a:rPr lang="en-IN" sz="1050" dirty="0"/>
              <a:t>Both paths transmit </a:t>
            </a:r>
            <a:r>
              <a:rPr lang="en-IN" sz="1050" b="1" dirty="0"/>
              <a:t>simultaneously</a:t>
            </a:r>
            <a:r>
              <a:rPr lang="en-IN" sz="1050" dirty="0"/>
              <a:t>.</a:t>
            </a:r>
            <a:br>
              <a:rPr lang="en-IN" sz="1050" dirty="0"/>
            </a:br>
            <a:r>
              <a:rPr lang="en-IN" sz="1050" dirty="0"/>
              <a:t>ACK feedback updates </a:t>
            </a:r>
            <a:r>
              <a:rPr lang="en-IN" sz="1050" dirty="0" err="1"/>
              <a:t>PathMonitor</a:t>
            </a:r>
            <a:r>
              <a:rPr lang="en-IN" sz="1050" dirty="0"/>
              <a:t>.</a:t>
            </a:r>
          </a:p>
          <a:p>
            <a:endParaRPr lang="en-US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CD14333-F91B-CE4E-C503-0F8DA725D5A9}"/>
              </a:ext>
            </a:extLst>
          </p:cNvPr>
          <p:cNvSpPr txBox="1"/>
          <p:nvPr/>
        </p:nvSpPr>
        <p:spPr>
          <a:xfrm>
            <a:off x="9552504" y="3626361"/>
            <a:ext cx="2348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/>
              <a:t>🟫 STEP 7 – Rebalancing</a:t>
            </a:r>
          </a:p>
          <a:p>
            <a:r>
              <a:rPr lang="en-IN" sz="1050" dirty="0"/>
              <a:t>Every few intervals:</a:t>
            </a:r>
          </a:p>
          <a:p>
            <a:r>
              <a:rPr lang="en-IN" sz="1050" dirty="0"/>
              <a:t>Re-evaluate path utilities</a:t>
            </a:r>
          </a:p>
          <a:p>
            <a:r>
              <a:rPr lang="en-IN" sz="1050" dirty="0"/>
              <a:t>If quality changes → adjust rates</a:t>
            </a:r>
          </a:p>
          <a:p>
            <a:r>
              <a:rPr lang="en-IN" sz="1050" dirty="0"/>
              <a:t>Keeps throughput optimal and avoids congestion</a:t>
            </a:r>
          </a:p>
          <a:p>
            <a:r>
              <a:rPr lang="en-IN" sz="1050" dirty="0"/>
              <a:t>🧮 </a:t>
            </a:r>
            <a:r>
              <a:rPr lang="en-IN" sz="1050" i="1" dirty="0"/>
              <a:t>Rebalance Interval:</a:t>
            </a:r>
            <a:r>
              <a:rPr lang="en-IN" sz="1050" dirty="0"/>
              <a:t> ≈ 100 – 200 </a:t>
            </a:r>
            <a:r>
              <a:rPr lang="en-IN" sz="1050" dirty="0" err="1"/>
              <a:t>ms</a:t>
            </a:r>
            <a:endParaRPr lang="en-IN" sz="1050" dirty="0"/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663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7C3FD3D6-88AF-0801-9E7C-2F47F46B9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3" y="1390921"/>
            <a:ext cx="7772400" cy="38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7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A69D5-E1F9-2924-DF94-4D000DB49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920AAC4E-E6B5-7F48-D883-BEE87A92F559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25F198A-3BCA-E5BC-4FBD-24254DF1B437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41F4605A-984B-481D-C8D8-D45D5A01D72A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955C396-6BDE-D188-FD64-1F3831340262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CD35D64-7188-8A99-0DCC-15339A020368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E4050265-2765-2A20-F435-7441BB170380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F97DE337-E5C3-169C-BF5C-AD512C6A4B1C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E5136D5-FD38-2912-71EC-C49D34DB9650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25DC4C5-40C8-2784-4E29-0085F38F028B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FFB275EF-8378-C9A4-7B10-87109E626BC6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5B9BD36-84A1-B7A4-4E09-8455BAD8015A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08D1B00-F173-7D4E-D4C6-EA4AE051E42D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59B525-97C2-D867-9C62-8822FB7095D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A2608C5-397C-6795-4332-1B2F33D15E1E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2847F92A-C95C-5E80-D5A7-770412A60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18C10CA4-F550-A641-F440-5AF4FB5ED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1C511053-0490-4217-D804-9357E396C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0CA54044-543C-20A0-8FA9-E493D3401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0774E4DA-2458-3EF0-DAA3-989D63250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53302AA7-9FDF-069D-43CC-788AD02BA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E5AB60FD-D9D5-DB3F-0FB1-333B9CD38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A1383EEE-E32A-0976-DF60-43DA302C2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F5526855-F3E6-C5C6-488C-8C2352F1B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A48915FD-B5FB-ED83-0AB9-F6E502215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B2F60273-5E0B-9D64-86DD-1ED404583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B6A5A38D-2523-AFFF-070E-DD5C404F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24CD3C7-B8EE-F0AD-E745-6B5640CCF29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9115322-FF96-4011-7101-D23DD9A7029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0A93973-4E97-FCC3-C2D5-4C624CBD123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4B81D4FB-2B50-4EF1-40A5-87D584FD3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C5B0F270-A70A-B171-2753-2ADA17ED5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F6678E69-985C-8E6C-A668-DBE429CF2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B0BD43F6-52F2-451F-D955-1436AF3D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F20A87A6-1A5F-F036-B2F6-F4F5FD4BD2C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6688" t="22155" r="25509" b="5712"/>
          <a:stretch>
            <a:fillRect/>
          </a:stretch>
        </p:blipFill>
        <p:spPr>
          <a:xfrm>
            <a:off x="584640" y="-1663920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4D70476F-0939-891E-FA90-2039C068513B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3943" t="19659" r="1035" b="14478"/>
          <a:stretch>
            <a:fillRect/>
          </a:stretch>
        </p:blipFill>
        <p:spPr>
          <a:xfrm>
            <a:off x="4863020" y="-1841302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4DE7B6D3-FDF3-4A9A-8CBC-36AC1B3E3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84" t="28016" r="5530"/>
          <a:stretch>
            <a:fillRect/>
          </a:stretch>
        </p:blipFill>
        <p:spPr>
          <a:xfrm>
            <a:off x="10048486" y="-1743070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BF9E189-CB64-06E7-2F3E-BC66BBFACA8C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0AB60-663E-0D6F-71FA-C32C430C5910}"/>
              </a:ext>
            </a:extLst>
          </p:cNvPr>
          <p:cNvSpPr txBox="1"/>
          <p:nvPr/>
        </p:nvSpPr>
        <p:spPr>
          <a:xfrm>
            <a:off x="204963" y="-875824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543F97-C060-CAAC-2FD0-1592FB7979B7}"/>
              </a:ext>
            </a:extLst>
          </p:cNvPr>
          <p:cNvSpPr txBox="1"/>
          <p:nvPr/>
        </p:nvSpPr>
        <p:spPr>
          <a:xfrm>
            <a:off x="4622491" y="-1045052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562A32-EE1A-38F2-FB48-54E35BF94268}"/>
              </a:ext>
            </a:extLst>
          </p:cNvPr>
          <p:cNvSpPr txBox="1"/>
          <p:nvPr/>
        </p:nvSpPr>
        <p:spPr>
          <a:xfrm>
            <a:off x="10032572" y="-748399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VOIP (Video Call)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8901B8-65BA-72D5-F225-5234926A758B}"/>
              </a:ext>
            </a:extLst>
          </p:cNvPr>
          <p:cNvSpPr txBox="1"/>
          <p:nvPr/>
        </p:nvSpPr>
        <p:spPr>
          <a:xfrm>
            <a:off x="12617173" y="1660184"/>
            <a:ext cx="39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classifier + specialized utility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687950-D5A2-E358-FD4C-A8E9E23F80C4}"/>
                  </a:ext>
                </a:extLst>
              </p:cNvPr>
              <p:cNvSpPr txBox="1"/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⚙️ 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A687950-D5A2-E358-FD4C-A8E9E23F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88" t="-78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5418D9-4A64-36D1-408D-64DCE56DCB7B}"/>
                  </a:ext>
                </a:extLst>
              </p:cNvPr>
              <p:cNvSpPr txBox="1"/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5418D9-4A64-36D1-408D-64DCE56D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307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B3DF1A-BF80-A6EE-A83E-58DD32DF220F}"/>
                  </a:ext>
                </a:extLst>
              </p:cNvPr>
              <p:cNvSpPr txBox="1"/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B3DF1A-BF80-A6EE-A83E-58DD32DF2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647" t="-606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ACA2F2-90D8-444F-AB70-AD82B12336E2}"/>
                  </a:ext>
                </a:extLst>
              </p:cNvPr>
              <p:cNvSpPr txBox="1"/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⚙️ Baseline Utility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Throughput</a:t>
                </a:r>
                <a:r>
                  <a:rPr lang="en-IN" dirty="0"/>
                  <a:t> (bits/sec)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Delay</a:t>
                </a:r>
                <a:r>
                  <a:rPr lang="en-IN" dirty="0"/>
                  <a:t> (or latency)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Loss rate</a:t>
                </a:r>
                <a:r>
                  <a:rPr lang="en-IN" dirty="0"/>
                  <a:t> (fraction of packets lost)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IN" dirty="0"/>
                  <a:t>a </a:t>
                </a:r>
                <a:r>
                  <a:rPr lang="en-IN" i="1" dirty="0"/>
                  <a:t>delay sensitivity function</a:t>
                </a:r>
                <a:r>
                  <a:rPr lang="en-IN" dirty="0"/>
                  <a:t> — reduces the score if delay is high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: weight controlling how strongly to penalize loss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CACA2F2-90D8-444F-AB70-AD82B1233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blipFill>
                <a:blip r:embed="rId20"/>
                <a:stretch>
                  <a:fillRect l="-2500" t="-589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088D52-150A-2B8D-D013-8E695D137901}"/>
              </a:ext>
            </a:extLst>
          </p:cNvPr>
          <p:cNvSpPr txBox="1"/>
          <p:nvPr/>
        </p:nvSpPr>
        <p:spPr>
          <a:xfrm>
            <a:off x="12192000" y="1181844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🧠 Solution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31F44D-40FE-A482-DE0C-CBC751985C52}"/>
              </a:ext>
            </a:extLst>
          </p:cNvPr>
          <p:cNvSpPr/>
          <p:nvPr/>
        </p:nvSpPr>
        <p:spPr>
          <a:xfrm>
            <a:off x="6717470" y="2100357"/>
            <a:ext cx="3840480" cy="320040"/>
          </a:xfrm>
          <a:prstGeom prst="rect">
            <a:avLst/>
          </a:prstGeom>
          <a:solidFill>
            <a:srgbClr val="388E3C"/>
          </a:solidFill>
          <a:ln>
            <a:solidFill>
              <a:srgbClr val="388E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D8C6FE-21EA-879C-2548-2CB53372F720}"/>
              </a:ext>
            </a:extLst>
          </p:cNvPr>
          <p:cNvSpPr/>
          <p:nvPr/>
        </p:nvSpPr>
        <p:spPr>
          <a:xfrm>
            <a:off x="1061776" y="2081466"/>
            <a:ext cx="3840480" cy="320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B7985-1795-ABAB-6B3E-0D60E555680E}"/>
              </a:ext>
            </a:extLst>
          </p:cNvPr>
          <p:cNvSpPr txBox="1"/>
          <p:nvPr/>
        </p:nvSpPr>
        <p:spPr>
          <a:xfrm>
            <a:off x="1061776" y="2081466"/>
            <a:ext cx="17812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90000"/>
                  </a:schemeClr>
                </a:solidFill>
              </a:rPr>
              <a:t> 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48AAAB-F9C6-A64F-105C-C3CE4F73A89A}"/>
              </a:ext>
            </a:extLst>
          </p:cNvPr>
          <p:cNvSpPr txBox="1"/>
          <p:nvPr/>
        </p:nvSpPr>
        <p:spPr>
          <a:xfrm>
            <a:off x="1061776" y="2499975"/>
            <a:ext cx="3840480" cy="279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Packet Size Distribution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(avg, std, median, max, min)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Inter-Arrival Times (IAT)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(mean, variance, coefficient of variation)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Entropy of Packet Sizes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(measures size variability)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Burst Detection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(identifies bursty patterns)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Periodicity Score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(consistency in timing)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0560E-2341-B42C-4648-982F4D4B95B2}"/>
              </a:ext>
            </a:extLst>
          </p:cNvPr>
          <p:cNvSpPr txBox="1"/>
          <p:nvPr/>
        </p:nvSpPr>
        <p:spPr>
          <a:xfrm>
            <a:off x="6717470" y="2100357"/>
            <a:ext cx="19928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TRAFFIC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775A6B-F48F-B751-6182-C4DC9E143158}"/>
              </a:ext>
            </a:extLst>
          </p:cNvPr>
          <p:cNvSpPr txBox="1"/>
          <p:nvPr/>
        </p:nvSpPr>
        <p:spPr>
          <a:xfrm>
            <a:off x="6717470" y="2466117"/>
            <a:ext cx="3840480" cy="279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🟦 BULK (Throughput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• Avg packet size ≥ 1200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• Low size variance, high entropy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1100" dirty="0"/>
              <a:t>	</a:t>
            </a:r>
            <a:r>
              <a:rPr sz="1100" dirty="0"/>
              <a:t>🟩 STREAMING (Stability Focus)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</a:t>
            </a:r>
            <a:r>
              <a:rPr lang="en-US" sz="1100" dirty="0"/>
              <a:t>	</a:t>
            </a:r>
            <a:r>
              <a:rPr sz="1100" dirty="0"/>
              <a:t>• Medium packets (700-1200 bytes)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</a:t>
            </a:r>
            <a:r>
              <a:rPr lang="en-US" sz="1100" dirty="0"/>
              <a:t>	</a:t>
            </a:r>
            <a:r>
              <a:rPr sz="1100" dirty="0"/>
              <a:t>• Consistent timing, moderate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</a:t>
            </a:r>
            <a:r>
              <a:rPr lang="en-US" sz="1100" dirty="0"/>
              <a:t>	</a:t>
            </a:r>
            <a:r>
              <a:rPr sz="1100" dirty="0"/>
              <a:t>• High periodicity score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IN" sz="1100" dirty="0"/>
              <a:t>🔴</a:t>
            </a:r>
            <a:r>
              <a:rPr sz="1100" dirty="0"/>
              <a:t> REALTIME (Latency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• Small packets &lt; 300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• Low variance, frequent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• Periodic inter-arrivals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1100" dirty="0"/>
              <a:t>	</a:t>
            </a:r>
            <a:r>
              <a:rPr sz="1100" dirty="0"/>
              <a:t>⚫ DEFAULT (Fallback)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</a:t>
            </a:r>
            <a:r>
              <a:rPr lang="en-US" sz="1100" dirty="0"/>
              <a:t>	</a:t>
            </a:r>
            <a:r>
              <a:rPr sz="1100" dirty="0"/>
              <a:t>• Low confidence threshold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/>
              <a:t>   </a:t>
            </a:r>
            <a:r>
              <a:rPr lang="en-US" sz="1100" dirty="0"/>
              <a:t>	</a:t>
            </a:r>
            <a:r>
              <a:rPr sz="1100" dirty="0"/>
              <a:t>• Unknown/mixed traffic pattern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18A19D-DA70-219F-3CA1-1630FF3B656E}"/>
              </a:ext>
            </a:extLst>
          </p:cNvPr>
          <p:cNvSpPr txBox="1"/>
          <p:nvPr/>
        </p:nvSpPr>
        <p:spPr>
          <a:xfrm>
            <a:off x="-1989771" y="5086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/>
              <a:t>⚙️</a:t>
            </a:r>
            <a:endParaRPr lang="en-US" sz="8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9CE23F-3A6E-3A65-DE99-866B5137DC6F}"/>
              </a:ext>
            </a:extLst>
          </p:cNvPr>
          <p:cNvSpPr txBox="1"/>
          <p:nvPr/>
        </p:nvSpPr>
        <p:spPr>
          <a:xfrm>
            <a:off x="6717470" y="-1117260"/>
            <a:ext cx="1276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" dirty="0"/>
              <a:t>STEP 2: SPECIALIZED UTILITY FUNCTIONS — </a:t>
            </a:r>
            <a:r>
              <a:rPr lang="en-IN" sz="300" i="1" dirty="0"/>
              <a:t>Utility Function Bank</a:t>
            </a:r>
            <a:endParaRPr lang="en-US" sz="300" dirty="0"/>
          </a:p>
          <a:p>
            <a:endParaRPr lang="en-US" sz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FD709E-A2B4-FCB5-ED5F-3FA1824214A1}"/>
              </a:ext>
            </a:extLst>
          </p:cNvPr>
          <p:cNvSpPr txBox="1"/>
          <p:nvPr/>
        </p:nvSpPr>
        <p:spPr>
          <a:xfrm>
            <a:off x="2477060" y="1481295"/>
            <a:ext cx="692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STEP 1: AUTOMATIC TRAFFIC CLASSIFICATION - </a:t>
            </a:r>
            <a:r>
              <a:rPr lang="en-IN" b="1" i="1" dirty="0"/>
              <a:t>Traffic Classifier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7183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BB00-C60B-EA37-D17F-52965BBB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1FBDF3E3-A6D8-EDF6-C6C0-DF683DDAE01E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471C9D0-DADE-C8B9-534F-DA0C5373FB75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F3F748EE-C309-A043-1CA2-59A4266450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F6172E8C-0467-D5A6-CC18-C1EBA21D4E98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9DCDCC7-F712-0F1D-2CEB-93A6A2380ABB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45CD2056-E87F-6D62-845C-53635C6C3840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CFA3511C-3292-82A2-C7D9-27F6410AC62D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37F3B48-49C5-B0AA-BF5C-2C5166766784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2F0A3B7-EE0D-A324-1586-DE542958D00E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A23C8DA2-5EA6-1ECA-1B5D-E6D89BD23A13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60007DB-EDC2-1FDF-C855-D237538400D3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BABF0D4-29E5-5FEF-8E8A-3F3D1DD23E29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598EE5E-693A-C92A-D7CC-F0446A8FBF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29B088-B58A-88F2-5916-8A018D033365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6CE23436-3134-9328-889C-4FC461F96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576CE8B7-13CB-D499-1856-75BC09C09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4DA3FE67-A10E-8E38-AABA-9517DBB00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9ACBFE6B-2231-3C6A-B66B-FD1A598D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32C64BA7-3C13-9D20-0DE5-4C3045A3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6C3B4A43-81A7-AC57-E3D8-731CA0EB8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B74402AF-A773-5DFF-3D3D-5C027D4AB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DBA555D7-FF0A-4FD0-018D-923BBB4DF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3CEB3639-2C60-1CB6-D1A9-67EB1E10C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204EC50F-3D5D-9BAD-7CBC-7ED62B57D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B51C4C92-57B8-FFE5-EA99-256B65160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C7AAAFCF-FF32-0B6B-7E57-A902175E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E93E3B8-1DDA-B3E7-3619-A65DBC4585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4E7460-CA90-5376-C703-E699827F2C6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FEA3D2-5CDF-A90E-4280-42EF9867878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96E51306-3FA9-F9A4-9E84-C443F4828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281D9532-E8A3-4BDF-F5E5-4D134E139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B91F96F5-E179-0C57-C5FB-347B54A4C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27C532E0-9B66-0DA8-9AF3-B6D92B7BF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E789A48D-BED9-8035-7256-A173E082A96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6688" t="22155" r="25509" b="5712"/>
          <a:stretch>
            <a:fillRect/>
          </a:stretch>
        </p:blipFill>
        <p:spPr>
          <a:xfrm>
            <a:off x="584640" y="-1663920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E8D91B5F-1112-E304-922A-B4AF92E0DF6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3943" t="19659" r="1035" b="14478"/>
          <a:stretch>
            <a:fillRect/>
          </a:stretch>
        </p:blipFill>
        <p:spPr>
          <a:xfrm>
            <a:off x="4863020" y="-1841302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445CF69F-B0EF-FA5E-193F-42838FEA335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84" t="28016" r="5530"/>
          <a:stretch>
            <a:fillRect/>
          </a:stretch>
        </p:blipFill>
        <p:spPr>
          <a:xfrm>
            <a:off x="10048486" y="-1743070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8C1FDB-14F3-14AB-A134-78A58F68F045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C2617-3487-A898-7D1F-D5E3F301E28A}"/>
              </a:ext>
            </a:extLst>
          </p:cNvPr>
          <p:cNvSpPr txBox="1"/>
          <p:nvPr/>
        </p:nvSpPr>
        <p:spPr>
          <a:xfrm>
            <a:off x="204963" y="-875824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33ECF-BD0E-D819-9C73-5CA1C46EA9CF}"/>
              </a:ext>
            </a:extLst>
          </p:cNvPr>
          <p:cNvSpPr txBox="1"/>
          <p:nvPr/>
        </p:nvSpPr>
        <p:spPr>
          <a:xfrm>
            <a:off x="4622491" y="-1045052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82503-FC76-DCA2-7C96-C8EF2FC83688}"/>
              </a:ext>
            </a:extLst>
          </p:cNvPr>
          <p:cNvSpPr txBox="1"/>
          <p:nvPr/>
        </p:nvSpPr>
        <p:spPr>
          <a:xfrm>
            <a:off x="10032572" y="-748399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VOIP (Video Call)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485A92-AEC9-08C1-DBED-497CAD4D9809}"/>
              </a:ext>
            </a:extLst>
          </p:cNvPr>
          <p:cNvSpPr txBox="1"/>
          <p:nvPr/>
        </p:nvSpPr>
        <p:spPr>
          <a:xfrm>
            <a:off x="12617173" y="1660184"/>
            <a:ext cx="390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Traffic classifier + specialized utility functions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9CB214-6EAC-9286-108D-EDAC94758E32}"/>
                  </a:ext>
                </a:extLst>
              </p:cNvPr>
              <p:cNvSpPr txBox="1"/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⚙️ 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C9CB214-6EAC-9286-108D-EDAC94758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4" y="7802113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88" t="-781" b="-2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1C7EC6-7D28-82D0-6034-F80B03399DFB}"/>
                  </a:ext>
                </a:extLst>
              </p:cNvPr>
              <p:cNvSpPr txBox="1"/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1C7EC6-7D28-82D0-6034-F80B03399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697" y="7586477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307" t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7140AC-EDE0-1637-A524-1E8874C72C50}"/>
                  </a:ext>
                </a:extLst>
              </p:cNvPr>
              <p:cNvSpPr txBox="1"/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7140AC-EDE0-1637-A524-1E8874C72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2343" y="7339359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647" t="-606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57CC80-7AEB-57F3-B9AA-A79D9415AAD8}"/>
                  </a:ext>
                </a:extLst>
              </p:cNvPr>
              <p:cNvSpPr txBox="1"/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b="1" dirty="0"/>
                  <a:t>⚙️ Baseline Utility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IN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ar-AE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dirty="0"/>
              </a:p>
              <a:p>
                <a:r>
                  <a:rPr lang="en-IN" dirty="0"/>
                  <a:t>Where: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Throughput</a:t>
                </a:r>
                <a:r>
                  <a:rPr lang="en-IN" dirty="0"/>
                  <a:t> (bits/sec)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Delay</a:t>
                </a:r>
                <a:r>
                  <a:rPr lang="en-IN" dirty="0"/>
                  <a:t> (or latency)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dirty="0"/>
                  <a:t>: </a:t>
                </a:r>
                <a:r>
                  <a:rPr lang="en-IN" b="1" dirty="0"/>
                  <a:t>Loss rate</a:t>
                </a:r>
                <a:r>
                  <a:rPr lang="en-IN" dirty="0"/>
                  <a:t> (fraction of packets lost)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ar-AE" dirty="0"/>
                  <a:t>: </a:t>
                </a:r>
                <a:r>
                  <a:rPr lang="en-IN" dirty="0"/>
                  <a:t>a </a:t>
                </a:r>
                <a:r>
                  <a:rPr lang="en-IN" i="1" dirty="0"/>
                  <a:t>delay sensitivity function</a:t>
                </a:r>
                <a:r>
                  <a:rPr lang="en-IN" dirty="0"/>
                  <a:t> — reduces the score if delay is high</a:t>
                </a:r>
              </a:p>
              <a:p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dirty="0"/>
                  <a:t>: weight controlling how strongly to penalize loss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C57CC80-7AEB-57F3-B9AA-A79D9415A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44" y="7183604"/>
                <a:ext cx="2027938" cy="6450612"/>
              </a:xfrm>
              <a:prstGeom prst="rect">
                <a:avLst/>
              </a:prstGeom>
              <a:blipFill>
                <a:blip r:embed="rId20"/>
                <a:stretch>
                  <a:fillRect l="-2500" t="-589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63DC4CE-29D2-7C87-1D7B-339E7658377D}"/>
              </a:ext>
            </a:extLst>
          </p:cNvPr>
          <p:cNvSpPr txBox="1"/>
          <p:nvPr/>
        </p:nvSpPr>
        <p:spPr>
          <a:xfrm>
            <a:off x="12192000" y="1181844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🧠 Solution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FE724D-6CBF-BB9C-D1D0-2BF435FB3227}"/>
              </a:ext>
            </a:extLst>
          </p:cNvPr>
          <p:cNvSpPr/>
          <p:nvPr/>
        </p:nvSpPr>
        <p:spPr>
          <a:xfrm>
            <a:off x="1066094" y="5470003"/>
            <a:ext cx="9491856" cy="276999"/>
          </a:xfrm>
          <a:prstGeom prst="rect">
            <a:avLst/>
          </a:prstGeom>
          <a:solidFill>
            <a:srgbClr val="E67C73"/>
          </a:solidFill>
          <a:ln>
            <a:solidFill>
              <a:srgbClr val="E67C7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526B23-80DE-8A1C-4E02-621E67F80976}"/>
              </a:ext>
            </a:extLst>
          </p:cNvPr>
          <p:cNvSpPr/>
          <p:nvPr/>
        </p:nvSpPr>
        <p:spPr>
          <a:xfrm>
            <a:off x="6717470" y="2100357"/>
            <a:ext cx="3840480" cy="320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388E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5D19B-076C-91DF-1972-2E1D6BBDDC57}"/>
              </a:ext>
            </a:extLst>
          </p:cNvPr>
          <p:cNvSpPr/>
          <p:nvPr/>
        </p:nvSpPr>
        <p:spPr>
          <a:xfrm>
            <a:off x="1061776" y="2081466"/>
            <a:ext cx="3840480" cy="32004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56D37E-D446-099B-DEB0-4B53CCA1B333}"/>
              </a:ext>
            </a:extLst>
          </p:cNvPr>
          <p:cNvSpPr txBox="1"/>
          <p:nvPr/>
        </p:nvSpPr>
        <p:spPr>
          <a:xfrm>
            <a:off x="1061776" y="2081466"/>
            <a:ext cx="178125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90000"/>
                  </a:schemeClr>
                </a:solidFill>
              </a:rPr>
              <a:t> FEATURE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829A3-70DD-1978-9D06-1DDD09D6E0C1}"/>
              </a:ext>
            </a:extLst>
          </p:cNvPr>
          <p:cNvSpPr txBox="1"/>
          <p:nvPr/>
        </p:nvSpPr>
        <p:spPr>
          <a:xfrm>
            <a:off x="1061776" y="2499975"/>
            <a:ext cx="3840480" cy="279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Packet Size Distribution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(avg, std, median, max, min)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Inter-Arrival Times (IAT)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(mean, variance, coefficient of variation)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Entropy of Packet Sizes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(measures size variability)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Burst Detection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(identifies bursty patterns)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Periodicity Score</a:t>
            </a:r>
          </a:p>
          <a:p>
            <a:pPr>
              <a:spcBef>
                <a:spcPts val="200"/>
              </a:spcBef>
              <a:defRPr sz="10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(consistency in timing)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18EE0-18E8-60FD-B82F-0A98F05E5826}"/>
              </a:ext>
            </a:extLst>
          </p:cNvPr>
          <p:cNvSpPr txBox="1"/>
          <p:nvPr/>
        </p:nvSpPr>
        <p:spPr>
          <a:xfrm>
            <a:off x="6717470" y="2100357"/>
            <a:ext cx="19928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>
                <a:solidFill>
                  <a:schemeClr val="bg2">
                    <a:lumMod val="90000"/>
                  </a:schemeClr>
                </a:solidFill>
              </a:rPr>
              <a:t>TRAFFIC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32835F-EF9F-810F-E7C4-7F2850A1FA85}"/>
              </a:ext>
            </a:extLst>
          </p:cNvPr>
          <p:cNvSpPr txBox="1"/>
          <p:nvPr/>
        </p:nvSpPr>
        <p:spPr>
          <a:xfrm>
            <a:off x="6717470" y="2466117"/>
            <a:ext cx="3840480" cy="2795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🟦 BULK (Throughput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• Avg packet size ≥ 1200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• Low size variance, high entropy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🟩 STREAMING (Stability Focus)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Medium packets (700-1200 bytes)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Consistent timing, moderate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High periodicity score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🔴 REALTIME (Latency Optimization)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• Small packets &lt; 300 bytes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• Low variance, frequent bursts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• Periodic inter-arrivals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⚫ DEFAULT (Fallback)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Low confidence threshold</a:t>
            </a:r>
          </a:p>
          <a:p>
            <a:pPr>
              <a:spcBef>
                <a:spcPts val="200"/>
              </a:spcBef>
              <a:defRPr sz="900">
                <a:solidFill>
                  <a:srgbClr val="1E1E1E"/>
                </a:solidFill>
              </a:defRPr>
            </a:pP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  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	</a:t>
            </a:r>
            <a:r>
              <a:rPr sz="1100" dirty="0">
                <a:solidFill>
                  <a:schemeClr val="bg2">
                    <a:lumMod val="90000"/>
                  </a:schemeClr>
                </a:solidFill>
              </a:rPr>
              <a:t>• Unknown/mixed traffic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E6C67B-A081-666C-FF89-C60CCE8D899B}"/>
              </a:ext>
            </a:extLst>
          </p:cNvPr>
          <p:cNvSpPr txBox="1"/>
          <p:nvPr/>
        </p:nvSpPr>
        <p:spPr>
          <a:xfrm>
            <a:off x="1066093" y="5470004"/>
            <a:ext cx="27382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200" b="1">
                <a:solidFill>
                  <a:srgbClr val="FFFFFF"/>
                </a:solidFill>
              </a:defRPr>
            </a:pPr>
            <a:r>
              <a:rPr dirty="0"/>
              <a:t> CLASSIFICATION PROCESS FLOW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67B35D-4519-223A-FCAE-217BE2CC97F3}"/>
              </a:ext>
            </a:extLst>
          </p:cNvPr>
          <p:cNvSpPr txBox="1"/>
          <p:nvPr/>
        </p:nvSpPr>
        <p:spPr>
          <a:xfrm>
            <a:off x="1144994" y="5778071"/>
            <a:ext cx="985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Observe Packets (min. 20) → Extract Features  → Score Each Type (bulk/streaming/</a:t>
            </a:r>
            <a:r>
              <a:rPr lang="en-IN" sz="1200" dirty="0" err="1"/>
              <a:t>realtime</a:t>
            </a:r>
            <a:r>
              <a:rPr lang="en-IN" sz="1200" dirty="0"/>
              <a:t>) → Select Best Match 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Validate Against Confidence Threshold (default: 0.5) → Output: (Traffic Type, Confidence Score)</a:t>
            </a:r>
          </a:p>
          <a:p>
            <a:pPr>
              <a:defRPr sz="1000">
                <a:solidFill>
                  <a:srgbClr val="1E1E1E"/>
                </a:solidFill>
              </a:defRPr>
            </a:pPr>
            <a:r>
              <a:rPr lang="en-IN" sz="1200" dirty="0"/>
              <a:t>→ </a:t>
            </a:r>
            <a:r>
              <a:rPr lang="en-IN" sz="1200" dirty="0" err="1"/>
              <a:t>MetaController</a:t>
            </a:r>
            <a:r>
              <a:rPr lang="en-IN" sz="1200" dirty="0"/>
              <a:t> Uses Classification to Select Specialized Utility Function → Optimize Network Parameters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5D51E6-6F50-5C7D-DB1E-5B864D7BCD2C}"/>
              </a:ext>
            </a:extLst>
          </p:cNvPr>
          <p:cNvSpPr txBox="1"/>
          <p:nvPr/>
        </p:nvSpPr>
        <p:spPr>
          <a:xfrm>
            <a:off x="-1989771" y="50860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/>
              <a:t>⚙️</a:t>
            </a:r>
            <a:endParaRPr lang="en-US" sz="8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231379-8BC6-48DA-08EA-041CB6CD9867}"/>
              </a:ext>
            </a:extLst>
          </p:cNvPr>
          <p:cNvSpPr txBox="1"/>
          <p:nvPr/>
        </p:nvSpPr>
        <p:spPr>
          <a:xfrm>
            <a:off x="6717470" y="-1117260"/>
            <a:ext cx="127631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0" dirty="0"/>
              <a:t>STEP 2: SPECIALIZED UTILITY FUNCTIONS — </a:t>
            </a:r>
            <a:r>
              <a:rPr lang="en-IN" sz="300" i="1" dirty="0"/>
              <a:t>Utility Function Bank</a:t>
            </a:r>
            <a:endParaRPr lang="en-US" sz="300" dirty="0"/>
          </a:p>
          <a:p>
            <a:endParaRPr lang="en-US" sz="3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532705-7CD3-E46F-E303-A22EDB833AE9}"/>
              </a:ext>
            </a:extLst>
          </p:cNvPr>
          <p:cNvSpPr txBox="1"/>
          <p:nvPr/>
        </p:nvSpPr>
        <p:spPr>
          <a:xfrm>
            <a:off x="2477060" y="1481295"/>
            <a:ext cx="692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 STEP 1: AUTOMATIC TRAFFIC CLASSIFICATION - </a:t>
            </a:r>
            <a:r>
              <a:rPr lang="en-IN" b="1" i="1" dirty="0"/>
              <a:t>Traffic Classifier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38758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611A0-4278-373F-C351-E2EE80FDB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val 76">
            <a:extLst>
              <a:ext uri="{FF2B5EF4-FFF2-40B4-BE49-F238E27FC236}">
                <a16:creationId xmlns:a16="http://schemas.microsoft.com/office/drawing/2014/main" id="{FDE80625-5B43-D400-BC0A-E12B0D7ECA4F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986CB1F-065B-E715-55C6-0D50C65310E8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409C7701-AF5D-168C-31AC-D8C21CA339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5B933501-0FA7-1700-7480-AC4347FBFBFB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9404583-1A84-5355-E295-72526089BA56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C44E6095-8B7D-2626-6028-A88D74184367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B10FDB9C-BC88-4E11-BED4-E0A35655B13F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F1242A5-6E41-6A6F-70F7-F5EC400FBF60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57DF80E-0FCC-E89E-923D-F690FBD4AA76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CE9C6A93-FAC4-7F24-FC0A-285008B82F22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DDF5E1E-624C-87A0-E1DD-FC6DE840FE3A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D06EDDC6-5362-1688-14D1-BBECA598CD6A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452D075-C96D-FCE9-B63F-27286670931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C2390F7-DE12-3851-0603-A58F986E73CE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931E7959-4EEC-1074-8F92-6FEFADBF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05D60381-4DE1-DB77-493A-2EC2AB8DB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3C484B46-EB01-4290-062C-393E96B37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BF215E46-E448-1FD1-1534-F81D412D3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B8CF6301-EFCF-E507-C1F1-17C4CDB49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D37672A0-DB94-EE04-2D17-0CFD3E4F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F6405FC5-A25C-8F29-7379-59F2DBEFE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DAE43A1D-F648-202A-9386-66D43667A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693CB900-D0FA-9355-FE2A-A3A6027BA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2235F173-382F-A573-587F-06CCF5ACC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DF684D77-C2B0-CB19-6025-76D552AA4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3885063E-C20C-7B46-F83E-39F827D83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11B95D2-6A71-7B4C-BFB7-ECB8CF411D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A35A07-93F7-E08C-92B8-D681982F0E6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5E49FAC-E117-662F-E986-D5BCC3C7C19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1A425646-D64B-FF97-8841-CEE0C27C9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E81EC0D6-9F96-FAAA-40D4-6BF350CD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A299B561-A2A0-B1B5-4F7B-E20CE06A9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DB5EE676-115B-E66B-2CC3-38451C613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AD74B699-5894-603D-CD60-D1C8DA72429D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6688" t="22155" r="25509" b="5712"/>
          <a:stretch>
            <a:fillRect/>
          </a:stretch>
        </p:blipFill>
        <p:spPr>
          <a:xfrm>
            <a:off x="1770293" y="2379164"/>
            <a:ext cx="920392" cy="781222"/>
          </a:xfrm>
          <a:prstGeom prst="rect">
            <a:avLst/>
          </a:prstGeom>
        </p:spPr>
      </p:pic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3AE1DB3E-35C7-7E8F-97F3-73C3744E99C3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43943" t="19659" r="1035" b="14478"/>
          <a:stretch>
            <a:fillRect/>
          </a:stretch>
        </p:blipFill>
        <p:spPr>
          <a:xfrm>
            <a:off x="4881709" y="2371010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9CF38DBB-0977-8507-18EE-ABFF91C05A70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7284" t="28016" r="5530"/>
          <a:stretch>
            <a:fillRect/>
          </a:stretch>
        </p:blipFill>
        <p:spPr>
          <a:xfrm>
            <a:off x="8628574" y="2125303"/>
            <a:ext cx="1527714" cy="946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9022FFD-4299-5304-505E-34A4211B2E16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E74AC-C39F-89CE-34AD-78CB94799A01}"/>
              </a:ext>
            </a:extLst>
          </p:cNvPr>
          <p:cNvSpPr txBox="1"/>
          <p:nvPr/>
        </p:nvSpPr>
        <p:spPr>
          <a:xfrm>
            <a:off x="1390616" y="3167260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28D63D-1DA9-AD91-1F60-981620870B94}"/>
              </a:ext>
            </a:extLst>
          </p:cNvPr>
          <p:cNvSpPr txBox="1"/>
          <p:nvPr/>
        </p:nvSpPr>
        <p:spPr>
          <a:xfrm>
            <a:off x="4938061" y="3167260"/>
            <a:ext cx="1124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CF2F8-44A7-399E-8494-D51C5CF8EE0F}"/>
              </a:ext>
            </a:extLst>
          </p:cNvPr>
          <p:cNvSpPr txBox="1"/>
          <p:nvPr/>
        </p:nvSpPr>
        <p:spPr>
          <a:xfrm>
            <a:off x="8909542" y="3119974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REAL TIME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F3AF4F-7F36-3A8C-BFC0-FFA6BDE41D4F}"/>
              </a:ext>
            </a:extLst>
          </p:cNvPr>
          <p:cNvSpPr txBox="1"/>
          <p:nvPr/>
        </p:nvSpPr>
        <p:spPr>
          <a:xfrm>
            <a:off x="2488727" y="1507146"/>
            <a:ext cx="656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 2: SPECIALIZED UTILITY FUNCTIONS </a:t>
            </a:r>
            <a:r>
              <a:rPr lang="en-IN" b="1" dirty="0"/>
              <a:t>-</a:t>
            </a:r>
            <a:r>
              <a:rPr lang="en-IN" dirty="0"/>
              <a:t> </a:t>
            </a:r>
            <a:r>
              <a:rPr lang="en-IN" i="1" dirty="0"/>
              <a:t>Utility Function Bank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7B2364-136F-EB1E-CEC8-73A9FB546E44}"/>
                  </a:ext>
                </a:extLst>
              </p:cNvPr>
              <p:cNvSpPr txBox="1"/>
              <p:nvPr/>
            </p:nvSpPr>
            <p:spPr>
              <a:xfrm>
                <a:off x="336274" y="7557507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⚙️ 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7B2364-136F-EB1E-CEC8-73A9FB546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74" y="7557507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88" t="-787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72816A-B2B6-FE1E-4312-8AA6CC9FF2EB}"/>
                  </a:ext>
                </a:extLst>
              </p:cNvPr>
              <p:cNvSpPr txBox="1"/>
              <p:nvPr/>
            </p:nvSpPr>
            <p:spPr>
              <a:xfrm>
                <a:off x="4241751" y="7210799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D72816A-B2B6-FE1E-4312-8AA6CC9FF2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751" y="7210799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613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F6074-32A4-C5E7-CEC8-6562F2109907}"/>
                  </a:ext>
                </a:extLst>
              </p:cNvPr>
              <p:cNvSpPr txBox="1"/>
              <p:nvPr/>
            </p:nvSpPr>
            <p:spPr>
              <a:xfrm>
                <a:off x="8822149" y="7210799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5F6074-32A4-C5E7-CEC8-6562F2109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2149" y="7210799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323" t="-606" r="-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731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001DF-1D17-F267-1B9B-A3E342E69C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and computer with different devices&#10;&#10;AI-generated content may be incorrect.">
            <a:extLst>
              <a:ext uri="{FF2B5EF4-FFF2-40B4-BE49-F238E27FC236}">
                <a16:creationId xmlns:a16="http://schemas.microsoft.com/office/drawing/2014/main" id="{E1581F41-6211-5DEB-266F-835EA0451A4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rcRect l="43943" t="19659" r="1035" b="14478"/>
          <a:stretch>
            <a:fillRect/>
          </a:stretch>
        </p:blipFill>
        <p:spPr>
          <a:xfrm>
            <a:off x="4881709" y="2371010"/>
            <a:ext cx="1184465" cy="797529"/>
          </a:xfrm>
          <a:prstGeom prst="rect">
            <a:avLst/>
          </a:prstGeom>
        </p:spPr>
      </p:pic>
      <p:pic>
        <p:nvPicPr>
          <p:cNvPr id="9" name="Picture 8" descr="A group of people in video call icons&#10;&#10;AI-generated content may be incorrect.">
            <a:extLst>
              <a:ext uri="{FF2B5EF4-FFF2-40B4-BE49-F238E27FC236}">
                <a16:creationId xmlns:a16="http://schemas.microsoft.com/office/drawing/2014/main" id="{63DA4B0C-992D-57FC-87E9-1802259657A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rcRect l="7284" t="28016" r="5530"/>
          <a:stretch>
            <a:fillRect/>
          </a:stretch>
        </p:blipFill>
        <p:spPr>
          <a:xfrm>
            <a:off x="8628574" y="2125303"/>
            <a:ext cx="1527714" cy="9460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502184-6E8B-A152-4EF5-D8FE5571478B}"/>
              </a:ext>
            </a:extLst>
          </p:cNvPr>
          <p:cNvSpPr txBox="1"/>
          <p:nvPr/>
        </p:nvSpPr>
        <p:spPr>
          <a:xfrm>
            <a:off x="4641180" y="3167260"/>
            <a:ext cx="166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VIDEO STREAMING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24D07-8E9E-9353-C858-8300972AB96C}"/>
              </a:ext>
            </a:extLst>
          </p:cNvPr>
          <p:cNvSpPr txBox="1"/>
          <p:nvPr/>
        </p:nvSpPr>
        <p:spPr>
          <a:xfrm>
            <a:off x="8612660" y="3119974"/>
            <a:ext cx="1543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2">
                    <a:lumMod val="90000"/>
                  </a:schemeClr>
                </a:solidFill>
              </a:rPr>
              <a:t>VOIP (Video Call) 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FDC6A00-EEE4-ACDE-711F-21932CA15461}"/>
              </a:ext>
            </a:extLst>
          </p:cNvPr>
          <p:cNvSpPr/>
          <p:nvPr/>
        </p:nvSpPr>
        <p:spPr>
          <a:xfrm>
            <a:off x="584640" y="490642"/>
            <a:ext cx="1184466" cy="118446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D4874BC-87E3-52DF-EA22-1AD59F974788}"/>
              </a:ext>
            </a:extLst>
          </p:cNvPr>
          <p:cNvSpPr/>
          <p:nvPr/>
        </p:nvSpPr>
        <p:spPr>
          <a:xfrm>
            <a:off x="-5094771" y="66133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9" name="Elbow Connector 68">
            <a:extLst>
              <a:ext uri="{FF2B5EF4-FFF2-40B4-BE49-F238E27FC236}">
                <a16:creationId xmlns:a16="http://schemas.microsoft.com/office/drawing/2014/main" id="{1926387A-C16A-9792-8237-56FBC0DB3B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095437" y="2410051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D85D7E7F-95BC-428C-517E-DA990A5B7803}"/>
              </a:ext>
            </a:extLst>
          </p:cNvPr>
          <p:cNvSpPr/>
          <p:nvPr/>
        </p:nvSpPr>
        <p:spPr>
          <a:xfrm>
            <a:off x="-5790022" y="1857878"/>
            <a:ext cx="1184464" cy="118446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969634C-E3C7-3065-3B1C-B1CD25B27DC5}"/>
              </a:ext>
            </a:extLst>
          </p:cNvPr>
          <p:cNvSpPr/>
          <p:nvPr/>
        </p:nvSpPr>
        <p:spPr>
          <a:xfrm>
            <a:off x="-5794278" y="4287593"/>
            <a:ext cx="1188720" cy="118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2" name="Elbow Connector 67">
            <a:extLst>
              <a:ext uri="{FF2B5EF4-FFF2-40B4-BE49-F238E27FC236}">
                <a16:creationId xmlns:a16="http://schemas.microsoft.com/office/drawing/2014/main" id="{65DDECB5-A798-0EC9-13FC-4C41C5C68523}"/>
              </a:ext>
            </a:extLst>
          </p:cNvPr>
          <p:cNvCxnSpPr>
            <a:stCxn id="80" idx="6"/>
            <a:endCxn id="81" idx="6"/>
          </p:cNvCxnSpPr>
          <p:nvPr/>
        </p:nvCxnSpPr>
        <p:spPr>
          <a:xfrm>
            <a:off x="-4605558" y="2450110"/>
            <a:ext cx="12700" cy="24318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65">
            <a:extLst>
              <a:ext uri="{FF2B5EF4-FFF2-40B4-BE49-F238E27FC236}">
                <a16:creationId xmlns:a16="http://schemas.microsoft.com/office/drawing/2014/main" id="{D47FB34B-D22E-801D-363E-749F5D6DC38B}"/>
              </a:ext>
            </a:extLst>
          </p:cNvPr>
          <p:cNvSpPr/>
          <p:nvPr/>
        </p:nvSpPr>
        <p:spPr>
          <a:xfrm rot="2700000">
            <a:off x="-3526289" y="2725407"/>
            <a:ext cx="1671806" cy="1671806"/>
          </a:xfrm>
          <a:prstGeom prst="roundRect">
            <a:avLst>
              <a:gd name="adj" fmla="val 9091"/>
            </a:avLst>
          </a:prstGeom>
          <a:solidFill>
            <a:schemeClr val="bg1"/>
          </a:solidFill>
          <a:ln>
            <a:noFill/>
          </a:ln>
          <a:effectLst>
            <a:innerShdw blurRad="63500" dist="254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E3E5307F-2953-1FD5-16E8-E9D84876DA63}"/>
              </a:ext>
            </a:extLst>
          </p:cNvPr>
          <p:cNvSpPr/>
          <p:nvPr/>
        </p:nvSpPr>
        <p:spPr>
          <a:xfrm>
            <a:off x="677417" y="587366"/>
            <a:ext cx="994588" cy="994588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56BA57D-BB1E-6A7E-CA51-FEA329399F82}"/>
              </a:ext>
            </a:extLst>
          </p:cNvPr>
          <p:cNvSpPr/>
          <p:nvPr/>
        </p:nvSpPr>
        <p:spPr>
          <a:xfrm>
            <a:off x="-5696869" y="1951031"/>
            <a:ext cx="998158" cy="99815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6" name="Rounded Rectangle 13">
            <a:extLst>
              <a:ext uri="{FF2B5EF4-FFF2-40B4-BE49-F238E27FC236}">
                <a16:creationId xmlns:a16="http://schemas.microsoft.com/office/drawing/2014/main" id="{6C2C11CD-6D3B-9B5A-6762-B2153837CFE3}"/>
              </a:ext>
            </a:extLst>
          </p:cNvPr>
          <p:cNvSpPr/>
          <p:nvPr/>
        </p:nvSpPr>
        <p:spPr>
          <a:xfrm rot="2700000">
            <a:off x="-3380037" y="2871659"/>
            <a:ext cx="1379302" cy="1379302"/>
          </a:xfrm>
          <a:prstGeom prst="roundRect">
            <a:avLst>
              <a:gd name="adj" fmla="val 9091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A4FC00B-6BEE-841D-5BAC-1B1B86630002}"/>
              </a:ext>
            </a:extLst>
          </p:cNvPr>
          <p:cNvSpPr/>
          <p:nvPr/>
        </p:nvSpPr>
        <p:spPr>
          <a:xfrm>
            <a:off x="-4998759" y="6709405"/>
            <a:ext cx="996696" cy="9966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293A120-A6CF-E908-2266-43018350D136}"/>
              </a:ext>
            </a:extLst>
          </p:cNvPr>
          <p:cNvSpPr/>
          <p:nvPr/>
        </p:nvSpPr>
        <p:spPr>
          <a:xfrm>
            <a:off x="-5698266" y="4383605"/>
            <a:ext cx="996696" cy="996696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49F7B0-7517-A5F0-E301-C5BD6F85039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8560676" y="1937394"/>
            <a:ext cx="2525362" cy="24622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Multipath Rate Allocation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CCD1544-F0C1-0894-8A96-6E86715F30C8}"/>
              </a:ext>
            </a:extLst>
          </p:cNvPr>
          <p:cNvGrpSpPr/>
          <p:nvPr/>
        </p:nvGrpSpPr>
        <p:grpSpPr>
          <a:xfrm>
            <a:off x="-2867209" y="3351076"/>
            <a:ext cx="414692" cy="416994"/>
            <a:chOff x="11601450" y="5076825"/>
            <a:chExt cx="285751" cy="287338"/>
          </a:xfrm>
          <a:solidFill>
            <a:schemeClr val="bg1"/>
          </a:solidFill>
          <a:effectLst>
            <a:outerShdw blurRad="50800" dist="38100" dir="5400000" algn="ctr" rotWithShape="0">
              <a:srgbClr val="000000">
                <a:alpha val="15000"/>
              </a:srgbClr>
            </a:outerShdw>
          </a:effectLst>
        </p:grpSpPr>
        <p:sp>
          <p:nvSpPr>
            <p:cNvPr id="91" name="Freeform 2606">
              <a:extLst>
                <a:ext uri="{FF2B5EF4-FFF2-40B4-BE49-F238E27FC236}">
                  <a16:creationId xmlns:a16="http://schemas.microsoft.com/office/drawing/2014/main" id="{5A204358-2F49-EAC4-37A3-1BD594AF0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2607">
              <a:extLst>
                <a:ext uri="{FF2B5EF4-FFF2-40B4-BE49-F238E27FC236}">
                  <a16:creationId xmlns:a16="http://schemas.microsoft.com/office/drawing/2014/main" id="{6E33E2CC-31DB-6BEF-36E9-CC5A2973E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2608">
              <a:extLst>
                <a:ext uri="{FF2B5EF4-FFF2-40B4-BE49-F238E27FC236}">
                  <a16:creationId xmlns:a16="http://schemas.microsoft.com/office/drawing/2014/main" id="{40251BA4-2E15-F21F-647F-9BDF43CFE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2609">
              <a:extLst>
                <a:ext uri="{FF2B5EF4-FFF2-40B4-BE49-F238E27FC236}">
                  <a16:creationId xmlns:a16="http://schemas.microsoft.com/office/drawing/2014/main" id="{B0E55FAC-63EF-2E08-9B7D-6F5E221FC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2610">
              <a:extLst>
                <a:ext uri="{FF2B5EF4-FFF2-40B4-BE49-F238E27FC236}">
                  <a16:creationId xmlns:a16="http://schemas.microsoft.com/office/drawing/2014/main" id="{B3F22DA1-085E-D8FC-EFAA-30626261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2611">
              <a:extLst>
                <a:ext uri="{FF2B5EF4-FFF2-40B4-BE49-F238E27FC236}">
                  <a16:creationId xmlns:a16="http://schemas.microsoft.com/office/drawing/2014/main" id="{ED7E86E7-64FB-3C23-4F5E-CDD5C6C7A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2612">
              <a:extLst>
                <a:ext uri="{FF2B5EF4-FFF2-40B4-BE49-F238E27FC236}">
                  <a16:creationId xmlns:a16="http://schemas.microsoft.com/office/drawing/2014/main" id="{CB928176-1135-7474-9A4F-E9479B755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2613">
              <a:extLst>
                <a:ext uri="{FF2B5EF4-FFF2-40B4-BE49-F238E27FC236}">
                  <a16:creationId xmlns:a16="http://schemas.microsoft.com/office/drawing/2014/main" id="{390157A4-484C-481A-E8E9-2964BC04D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2614">
              <a:extLst>
                <a:ext uri="{FF2B5EF4-FFF2-40B4-BE49-F238E27FC236}">
                  <a16:creationId xmlns:a16="http://schemas.microsoft.com/office/drawing/2014/main" id="{D350C7D9-6752-0E9B-58A2-128463B94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2615">
              <a:extLst>
                <a:ext uri="{FF2B5EF4-FFF2-40B4-BE49-F238E27FC236}">
                  <a16:creationId xmlns:a16="http://schemas.microsoft.com/office/drawing/2014/main" id="{F484EC58-35B8-E543-1264-04951109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2616">
              <a:extLst>
                <a:ext uri="{FF2B5EF4-FFF2-40B4-BE49-F238E27FC236}">
                  <a16:creationId xmlns:a16="http://schemas.microsoft.com/office/drawing/2014/main" id="{53C715AB-9D01-E5AC-D083-42197202F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2617">
              <a:extLst>
                <a:ext uri="{FF2B5EF4-FFF2-40B4-BE49-F238E27FC236}">
                  <a16:creationId xmlns:a16="http://schemas.microsoft.com/office/drawing/2014/main" id="{C8537520-8D68-99DE-EC00-DC4873619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8C3541D-C585-46E1-1B46-ADF0F5F2517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9191296" y="4150911"/>
            <a:ext cx="3373106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algn="r"/>
            <a:r>
              <a:rPr lang="en-US" sz="1600" b="1" dirty="0"/>
              <a:t>Explicit Fair Queuing via Distributed Learning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590484B-31D7-467F-0F80-D46C31170C4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3850995" y="6410040"/>
            <a:ext cx="3608528" cy="49244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US" sz="1600" b="1" dirty="0"/>
              <a:t>Loss-Resilient Vivace for Wireless Networks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76770A-01D3-FD10-7066-82C55148CEE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74411" y="888989"/>
            <a:ext cx="7043178" cy="369332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r>
              <a:rPr lang="en-IN" sz="2400" b="1" dirty="0"/>
              <a:t>Extension 1 - Traffic-Aware Utility Selection</a:t>
            </a:r>
            <a:endParaRPr lang="en-US" sz="2400" b="1" dirty="0"/>
          </a:p>
        </p:txBody>
      </p:sp>
      <p:pic>
        <p:nvPicPr>
          <p:cNvPr id="106" name="Picture 2" descr="Network Attached Storage icon">
            <a:extLst>
              <a:ext uri="{FF2B5EF4-FFF2-40B4-BE49-F238E27FC236}">
                <a16:creationId xmlns:a16="http://schemas.microsoft.com/office/drawing/2014/main" id="{CEAFB9D9-B070-5BDA-19AD-591CBE79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7543" y="2100357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8" descr="WLAN Repeater icon">
            <a:extLst>
              <a:ext uri="{FF2B5EF4-FFF2-40B4-BE49-F238E27FC236}">
                <a16:creationId xmlns:a16="http://schemas.microsoft.com/office/drawing/2014/main" id="{E724FABC-E797-06D2-E892-A6ABF155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49671" y="45322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" descr="Wi-Fi Connected icon">
            <a:extLst>
              <a:ext uri="{FF2B5EF4-FFF2-40B4-BE49-F238E27FC236}">
                <a16:creationId xmlns:a16="http://schemas.microsoft.com/office/drawing/2014/main" id="{BBBBEAC9-2631-7936-F36B-9FF9B3B44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50164" y="6858000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4" descr="Signal icon">
            <a:extLst>
              <a:ext uri="{FF2B5EF4-FFF2-40B4-BE49-F238E27FC236}">
                <a16:creationId xmlns:a16="http://schemas.microsoft.com/office/drawing/2014/main" id="{497D93B7-48C9-9357-EBDC-757604A0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7120" y="733122"/>
            <a:ext cx="699507" cy="6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screen with a file transfer colored icon&#10;&#10;AI-generated content may be incorrect.">
            <a:extLst>
              <a:ext uri="{FF2B5EF4-FFF2-40B4-BE49-F238E27FC236}">
                <a16:creationId xmlns:a16="http://schemas.microsoft.com/office/drawing/2014/main" id="{0FE17DBD-86E0-9645-8D7E-C5D72F406FE7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26688" t="22155" r="25509" b="5712"/>
          <a:stretch>
            <a:fillRect/>
          </a:stretch>
        </p:blipFill>
        <p:spPr>
          <a:xfrm>
            <a:off x="1770293" y="2379164"/>
            <a:ext cx="920392" cy="78122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C981CB-1DCC-297B-2A82-93C2B04E8938}"/>
              </a:ext>
            </a:extLst>
          </p:cNvPr>
          <p:cNvSpPr txBox="1">
            <a:spLocks/>
          </p:cNvSpPr>
          <p:nvPr/>
        </p:nvSpPr>
        <p:spPr>
          <a:xfrm>
            <a:off x="1944200" y="6305"/>
            <a:ext cx="8478694" cy="4924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Extended PCC Vivace: Online-Learning Congestion Control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8FA342-E5B8-35C1-6273-191F78542DC3}"/>
              </a:ext>
            </a:extLst>
          </p:cNvPr>
          <p:cNvSpPr txBox="1"/>
          <p:nvPr/>
        </p:nvSpPr>
        <p:spPr>
          <a:xfrm>
            <a:off x="1390616" y="3167260"/>
            <a:ext cx="1837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FILE TRANSFER (FTP)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E67A56-047A-6461-15DA-2FE9FDBD9645}"/>
                  </a:ext>
                </a:extLst>
              </p:cNvPr>
              <p:cNvSpPr txBox="1"/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1. Bulk Transfer Utility (</a:t>
                </a:r>
                <a:r>
                  <a:rPr lang="en-IN" sz="1400" b="1" dirty="0" err="1"/>
                  <a:t>U_bulk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bulk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(bits/sec)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IN" sz="1400" dirty="0"/>
                  <a:t>: loss rate (fraction of packets lost)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weights that balance importance of throughput vs. loss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4E67A56-047A-6461-15DA-2FE9FDBD9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58" y="3788404"/>
                <a:ext cx="4304906" cy="1608582"/>
              </a:xfrm>
              <a:prstGeom prst="rect">
                <a:avLst/>
              </a:prstGeom>
              <a:blipFill>
                <a:blip r:embed="rId17"/>
                <a:stretch>
                  <a:fillRect l="-590" t="-787" b="-3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BF22CD-0748-47A6-F031-973738FEB9A5}"/>
                  </a:ext>
                </a:extLst>
              </p:cNvPr>
              <p:cNvSpPr txBox="1"/>
              <p:nvPr/>
            </p:nvSpPr>
            <p:spPr>
              <a:xfrm>
                <a:off x="4241751" y="7352386"/>
                <a:ext cx="4129900" cy="2039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⚡ 2. Real-time Utility (</a:t>
                </a:r>
                <a:r>
                  <a:rPr lang="en-IN" sz="1400" b="1" dirty="0" err="1"/>
                  <a:t>U_realtime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realtime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 (enough to carry audio/video data)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IN" sz="140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tail latency (worst-case delay)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decreasing function — gives low score when tail latency is large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scaling weight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0BF22CD-0748-47A6-F031-973738FE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751" y="7352386"/>
                <a:ext cx="4129900" cy="2039854"/>
              </a:xfrm>
              <a:prstGeom prst="rect">
                <a:avLst/>
              </a:prstGeom>
              <a:blipFill>
                <a:blip r:embed="rId18"/>
                <a:stretch>
                  <a:fillRect l="-613" t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E9EE78-F7EA-C7A7-9956-6A99F9D0FE34}"/>
                  </a:ext>
                </a:extLst>
              </p:cNvPr>
              <p:cNvSpPr txBox="1"/>
              <p:nvPr/>
            </p:nvSpPr>
            <p:spPr>
              <a:xfrm>
                <a:off x="9392431" y="7193785"/>
                <a:ext cx="3917090" cy="207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b="1" dirty="0"/>
                  <a:t>🎥 3. Streaming Utility (</a:t>
                </a:r>
                <a:r>
                  <a:rPr lang="en-IN" sz="1400" b="1" dirty="0" err="1"/>
                  <a:t>U_streaming</a:t>
                </a:r>
                <a:r>
                  <a:rPr lang="en-IN" sz="1400" b="1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IN" sz="1400" i="1"/>
                            <m:t>streaming</m:t>
                          </m:r>
                        </m:sub>
                      </m:sSub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sz="1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ar-AE" sz="14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ar-AE" sz="14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IN" sz="1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  <m:func>
                                <m:funcPr>
                                  <m:ctrlPr>
                                    <a:rPr lang="ar-AE" sz="1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/>
                                <m:e/>
                              </m:func>
                            </m:sub>
                          </m:sSub>
                        </m:e>
                      </m:d>
                      <m:r>
                        <a:rPr lang="ar-AE" sz="14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IN" sz="1400" i="1"/>
                        <m:t>Var</m:t>
                      </m:r>
                      <m:d>
                        <m:d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ar-AE" sz="1400" b="0" dirty="0"/>
              </a:p>
              <a:p>
                <a:r>
                  <a:rPr lang="en-IN" sz="1400" b="1" dirty="0"/>
                  <a:t>Meaning: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IN" sz="1400" dirty="0"/>
                  <a:t>: throughput</a:t>
                </a:r>
              </a:p>
              <a:p>
                <a14:m>
                  <m:oMath xmlns:m="http://schemas.openxmlformats.org/officeDocument/2006/math">
                    <m:r>
                      <a:rPr lang="en-IN" sz="14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ar-AE" sz="1400">
                            <a:latin typeface="Cambria Math" panose="020405030504060302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ar-AE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140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func>
                              <m:funcPr>
                                <m:ctrlPr>
                                  <a:rPr lang="ar-A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/>
                              <m:e/>
                            </m:func>
                          </m:sub>
                        </m:sSub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indicator = 1 if throughput above threshold, else 0</a:t>
                </a: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sz="1400" b="0"/>
                      <m:t>Var</m:t>
                    </m:r>
                    <m:d>
                      <m:d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1400" b="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variance of throughput (instability)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140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1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ar-AE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ar-AE" sz="1400" dirty="0"/>
                  <a:t>: </a:t>
                </a:r>
                <a:r>
                  <a:rPr lang="en-IN" sz="1400" dirty="0"/>
                  <a:t>weighting constants</a:t>
                </a: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3E9EE78-F7EA-C7A7-9956-6A99F9D0F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2431" y="7193785"/>
                <a:ext cx="3917090" cy="2071336"/>
              </a:xfrm>
              <a:prstGeom prst="rect">
                <a:avLst/>
              </a:prstGeom>
              <a:blipFill>
                <a:blip r:embed="rId19"/>
                <a:stretch>
                  <a:fillRect l="-324" t="-610" r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59E9C11-40F4-186D-80DF-6694B867842C}"/>
              </a:ext>
            </a:extLst>
          </p:cNvPr>
          <p:cNvSpPr txBox="1"/>
          <p:nvPr/>
        </p:nvSpPr>
        <p:spPr>
          <a:xfrm>
            <a:off x="2488727" y="1507146"/>
            <a:ext cx="670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STEP 2: SPECIALIZED UTILITY FUNCTIONS - </a:t>
            </a:r>
            <a:r>
              <a:rPr lang="en-IN" i="1" dirty="0"/>
              <a:t>Utility Function 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662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0ZFlFNik6939OAyqUIf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19F3FA6-BB73-2F4C-9D27-E57D510C4298}">
  <we:reference id="78f4d70e-fb8b-4f8d-b284-0a2e60aeef37" version="3.4.3.0" store="EXCatalog" storeType="EXCatalog"/>
  <we:alternateReferences>
    <we:reference id="WA104380955" version="3.4.3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5392</TotalTime>
  <Words>9480</Words>
  <Application>Microsoft Macintosh PowerPoint</Application>
  <PresentationFormat>Widescreen</PresentationFormat>
  <Paragraphs>1446</Paragraphs>
  <Slides>55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Aptos</vt:lpstr>
      <vt:lpstr>Aptos Display</vt:lpstr>
      <vt:lpstr>Arial</vt:lpstr>
      <vt:lpstr>Cambria Math</vt:lpstr>
      <vt:lpstr>Courier New</vt:lpstr>
      <vt:lpstr>Menlo</vt:lpstr>
      <vt:lpstr>Wingdings</vt:lpstr>
      <vt:lpstr>Office Theme</vt:lpstr>
      <vt:lpstr>Extended PCC Vivace:  Online-Learning Congestion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Extended PCC Vivace: Online-Learning Congestion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Extended PCC Vivace: Online-Learning Congestion Control</vt:lpstr>
      <vt:lpstr>Extended PCC Vivace: Online-Learning Congestion Control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Nitish Kumar</dc:creator>
  <cp:lastModifiedBy>Nitish Kumar</cp:lastModifiedBy>
  <cp:revision>10</cp:revision>
  <dcterms:created xsi:type="dcterms:W3CDTF">2025-11-11T06:14:09Z</dcterms:created>
  <dcterms:modified xsi:type="dcterms:W3CDTF">2025-11-19T13:22:01Z</dcterms:modified>
</cp:coreProperties>
</file>